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16" r:id="rId2"/>
    <p:sldId id="333" r:id="rId3"/>
    <p:sldId id="334" r:id="rId4"/>
    <p:sldId id="256" r:id="rId5"/>
    <p:sldId id="372" r:id="rId6"/>
    <p:sldId id="358" r:id="rId7"/>
    <p:sldId id="359" r:id="rId8"/>
    <p:sldId id="330" r:id="rId9"/>
    <p:sldId id="360" r:id="rId10"/>
    <p:sldId id="336" r:id="rId11"/>
    <p:sldId id="319" r:id="rId12"/>
    <p:sldId id="340" r:id="rId13"/>
    <p:sldId id="329" r:id="rId14"/>
    <p:sldId id="339" r:id="rId15"/>
    <p:sldId id="337" r:id="rId16"/>
    <p:sldId id="341" r:id="rId17"/>
    <p:sldId id="342" r:id="rId18"/>
    <p:sldId id="347" r:id="rId19"/>
    <p:sldId id="320" r:id="rId20"/>
    <p:sldId id="361" r:id="rId21"/>
    <p:sldId id="362" r:id="rId22"/>
    <p:sldId id="346" r:id="rId23"/>
    <p:sldId id="364" r:id="rId24"/>
    <p:sldId id="365" r:id="rId25"/>
    <p:sldId id="353" r:id="rId26"/>
    <p:sldId id="354" r:id="rId27"/>
    <p:sldId id="355" r:id="rId28"/>
    <p:sldId id="356" r:id="rId29"/>
    <p:sldId id="367" r:id="rId30"/>
    <p:sldId id="345" r:id="rId31"/>
    <p:sldId id="366" r:id="rId32"/>
    <p:sldId id="378" r:id="rId33"/>
    <p:sldId id="368" r:id="rId34"/>
    <p:sldId id="344" r:id="rId35"/>
    <p:sldId id="326" r:id="rId36"/>
    <p:sldId id="376" r:id="rId37"/>
    <p:sldId id="370" r:id="rId38"/>
    <p:sldId id="369" r:id="rId39"/>
    <p:sldId id="350" r:id="rId40"/>
    <p:sldId id="377" r:id="rId41"/>
    <p:sldId id="351" r:id="rId42"/>
    <p:sldId id="349" r:id="rId43"/>
    <p:sldId id="352" r:id="rId44"/>
    <p:sldId id="374" r:id="rId45"/>
    <p:sldId id="379" r:id="rId46"/>
    <p:sldId id="373" r:id="rId47"/>
    <p:sldId id="375" r:id="rId48"/>
  </p:sldIdLst>
  <p:sldSz cx="9144000" cy="6858000" type="screen4x3"/>
  <p:notesSz cx="6858000" cy="9144000"/>
  <p:defaultTextStyle>
    <a:defPPr>
      <a:defRPr lang="hu-H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12" autoAdjust="0"/>
  </p:normalViewPr>
  <p:slideViewPr>
    <p:cSldViewPr>
      <p:cViewPr varScale="1">
        <p:scale>
          <a:sx n="92" d="100"/>
          <a:sy n="92" d="100"/>
        </p:scale>
        <p:origin x="-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2448"/>
    </p:cViewPr>
  </p:sorterViewPr>
  <p:notesViewPr>
    <p:cSldViewPr>
      <p:cViewPr varScale="1">
        <p:scale>
          <a:sx n="82" d="100"/>
          <a:sy n="82" d="100"/>
        </p:scale>
        <p:origin x="-2064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home\Documents\ILDI\acemt\02%20Presen&#231;a%20FEVEREIR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JBS\Absenteismo%2020%20a%2028%20OutubroB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JBS\Absenteismo%2020%20a%2028%20OutubroB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JBS\Absenteismo%2020%20a%2028%20OutubroB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JBS\Absenteismo%2020%20a%2028%20OutubroB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en-US"/>
              <a:t>Percentagem de presença da ginástica laboral por setor</a:t>
            </a:r>
          </a:p>
          <a:p>
            <a:pPr>
              <a:defRPr/>
            </a:pPr>
            <a:r>
              <a:rPr lang="en-US" sz="1400"/>
              <a:t>Fevereiro  2011</a:t>
            </a:r>
          </a:p>
        </c:rich>
      </c:tx>
      <c:layout>
        <c:manualLayout>
          <c:xMode val="edge"/>
          <c:yMode val="edge"/>
          <c:x val="0.17960506021812409"/>
          <c:y val="1.1041410285329257E-2"/>
        </c:manualLayout>
      </c:layout>
    </c:title>
    <c:plotArea>
      <c:layout>
        <c:manualLayout>
          <c:layoutTarget val="inner"/>
          <c:xMode val="edge"/>
          <c:yMode val="edge"/>
          <c:x val="0.1225498687664042"/>
          <c:y val="0.22036328381258277"/>
          <c:w val="0.84689457567804383"/>
          <c:h val="0.42343423703155847"/>
        </c:manualLayout>
      </c:layout>
      <c:barChart>
        <c:barDir val="col"/>
        <c:grouping val="clustered"/>
        <c:ser>
          <c:idx val="0"/>
          <c:order val="0"/>
          <c:tx>
            <c:strRef>
              <c:f>grafico!$E$1:$E$2</c:f>
              <c:strCache>
                <c:ptCount val="1"/>
                <c:pt idx="0">
                  <c:v>% por setor</c:v>
                </c:pt>
              </c:strCache>
            </c:strRef>
          </c:tx>
          <c:dLbls>
            <c:showVal val="1"/>
          </c:dLbls>
          <c:cat>
            <c:strRef>
              <c:f>grafico!$A$3:$A$24</c:f>
              <c:strCache>
                <c:ptCount val="22"/>
                <c:pt idx="0">
                  <c:v>apoio industrial</c:v>
                </c:pt>
                <c:pt idx="1">
                  <c:v>LCQ</c:v>
                </c:pt>
                <c:pt idx="2">
                  <c:v>LD</c:v>
                </c:pt>
                <c:pt idx="3">
                  <c:v>Logistica</c:v>
                </c:pt>
                <c:pt idx="4">
                  <c:v>ESH</c:v>
                </c:pt>
                <c:pt idx="5">
                  <c:v>Controladoria</c:v>
                </c:pt>
                <c:pt idx="6">
                  <c:v>Crédito-cobrança</c:v>
                </c:pt>
                <c:pt idx="7">
                  <c:v>Jurídico</c:v>
                </c:pt>
                <c:pt idx="8">
                  <c:v>Vendas</c:v>
                </c:pt>
                <c:pt idx="9">
                  <c:v>Registro</c:v>
                </c:pt>
                <c:pt idx="10">
                  <c:v>Financeiro</c:v>
                </c:pt>
                <c:pt idx="11">
                  <c:v>DH</c:v>
                </c:pt>
                <c:pt idx="12">
                  <c:v>Comunicação</c:v>
                </c:pt>
                <c:pt idx="13">
                  <c:v>Supply</c:v>
                </c:pt>
                <c:pt idx="14">
                  <c:v>TI</c:v>
                </c:pt>
                <c:pt idx="15">
                  <c:v>Lavanderia</c:v>
                </c:pt>
                <c:pt idx="16">
                  <c:v>Almoxarifado</c:v>
                </c:pt>
                <c:pt idx="17">
                  <c:v>Manutenção</c:v>
                </c:pt>
                <c:pt idx="18">
                  <c:v>Turno A</c:v>
                </c:pt>
                <c:pt idx="19">
                  <c:v>Turno B</c:v>
                </c:pt>
                <c:pt idx="20">
                  <c:v>CD-CE</c:v>
                </c:pt>
                <c:pt idx="21">
                  <c:v>Total</c:v>
                </c:pt>
              </c:strCache>
            </c:strRef>
          </c:cat>
          <c:val>
            <c:numRef>
              <c:f>grafico!$E$3:$E$24</c:f>
              <c:numCache>
                <c:formatCode>0%</c:formatCode>
                <c:ptCount val="22"/>
                <c:pt idx="0">
                  <c:v>0.37681159420289867</c:v>
                </c:pt>
                <c:pt idx="1">
                  <c:v>0.53846153846153844</c:v>
                </c:pt>
                <c:pt idx="2">
                  <c:v>0.5625</c:v>
                </c:pt>
                <c:pt idx="3">
                  <c:v>0.4250000000000001</c:v>
                </c:pt>
                <c:pt idx="4">
                  <c:v>0.42424242424242431</c:v>
                </c:pt>
                <c:pt idx="5">
                  <c:v>0.58888888888888902</c:v>
                </c:pt>
                <c:pt idx="6">
                  <c:v>0.6527777777777779</c:v>
                </c:pt>
                <c:pt idx="7">
                  <c:v>0.54166666666666652</c:v>
                </c:pt>
                <c:pt idx="8">
                  <c:v>0.4791666666666668</c:v>
                </c:pt>
                <c:pt idx="9">
                  <c:v>0.3928571428571429</c:v>
                </c:pt>
                <c:pt idx="10">
                  <c:v>0.56140350877192957</c:v>
                </c:pt>
                <c:pt idx="11">
                  <c:v>0.68253968253968289</c:v>
                </c:pt>
                <c:pt idx="12">
                  <c:v>0</c:v>
                </c:pt>
                <c:pt idx="13">
                  <c:v>0.22500000000000003</c:v>
                </c:pt>
                <c:pt idx="14">
                  <c:v>0.32142857142857156</c:v>
                </c:pt>
                <c:pt idx="15">
                  <c:v>0.16666666666666669</c:v>
                </c:pt>
                <c:pt idx="16">
                  <c:v>0.37500000000000006</c:v>
                </c:pt>
                <c:pt idx="17">
                  <c:v>0.64516129032258074</c:v>
                </c:pt>
                <c:pt idx="18">
                  <c:v>0.45112781954887221</c:v>
                </c:pt>
                <c:pt idx="19">
                  <c:v>0.90277777777777779</c:v>
                </c:pt>
                <c:pt idx="20">
                  <c:v>0.88750000000000007</c:v>
                </c:pt>
                <c:pt idx="21">
                  <c:v>0.5393013100436681</c:v>
                </c:pt>
              </c:numCache>
            </c:numRef>
          </c:val>
        </c:ser>
        <c:axId val="81025664"/>
        <c:axId val="81214080"/>
      </c:barChart>
      <c:catAx>
        <c:axId val="81025664"/>
        <c:scaling>
          <c:orientation val="minMax"/>
        </c:scaling>
        <c:axPos val="b"/>
        <c:tickLblPos val="nextTo"/>
        <c:crossAx val="81214080"/>
        <c:crosses val="autoZero"/>
        <c:auto val="1"/>
        <c:lblAlgn val="ctr"/>
        <c:lblOffset val="100"/>
      </c:catAx>
      <c:valAx>
        <c:axId val="81214080"/>
        <c:scaling>
          <c:orientation val="minMax"/>
        </c:scaling>
        <c:axPos val="l"/>
        <c:majorGridlines/>
        <c:numFmt formatCode="0%" sourceLinked="1"/>
        <c:tickLblPos val="nextTo"/>
        <c:crossAx val="81025664"/>
        <c:crosses val="autoZero"/>
        <c:crossBetween val="between"/>
      </c:valAx>
    </c:plotArea>
    <c:plotVisOnly val="1"/>
  </c:chart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tx>
        <c:rich>
          <a:bodyPr/>
          <a:lstStyle/>
          <a:p>
            <a:pPr>
              <a:defRPr/>
            </a:pPr>
            <a:r>
              <a:rPr lang="pt-BR" sz="1800" b="1" i="0" baseline="0"/>
              <a:t>1. Comparativo de dias perdidos  do ano de 2013 </a:t>
            </a:r>
            <a:endParaRPr lang="pt-BR"/>
          </a:p>
          <a:p>
            <a:pPr>
              <a:defRPr/>
            </a:pPr>
            <a:r>
              <a:rPr lang="pt-BR" sz="1800" b="1" i="0" baseline="0"/>
              <a:t>com 2014 </a:t>
            </a:r>
            <a:endParaRPr lang="pt-BR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2013</c:v>
          </c:tx>
          <c:cat>
            <c:strLit>
              <c:ptCount val="12"/>
              <c:pt idx="0">
                <c:v>JAN</c:v>
              </c:pt>
              <c:pt idx="1">
                <c:v>FEV</c:v>
              </c:pt>
              <c:pt idx="2">
                <c:v>MAR</c:v>
              </c:pt>
              <c:pt idx="3">
                <c:v>ABR</c:v>
              </c:pt>
              <c:pt idx="4">
                <c:v>MAI</c:v>
              </c:pt>
              <c:pt idx="5">
                <c:v>JUN</c:v>
              </c:pt>
              <c:pt idx="6">
                <c:v>JUL</c:v>
              </c:pt>
              <c:pt idx="7">
                <c:v>AGO</c:v>
              </c:pt>
              <c:pt idx="8">
                <c:v>SET</c:v>
              </c:pt>
              <c:pt idx="9">
                <c:v>OUT</c:v>
              </c:pt>
              <c:pt idx="10">
                <c:v>NOV</c:v>
              </c:pt>
              <c:pt idx="11">
                <c:v>DEZ</c:v>
              </c:pt>
            </c:strLit>
          </c:cat>
          <c:val>
            <c:numLit>
              <c:formatCode>General</c:formatCode>
              <c:ptCount val="12"/>
              <c:pt idx="0">
                <c:v>604</c:v>
              </c:pt>
              <c:pt idx="1">
                <c:v>1068</c:v>
              </c:pt>
              <c:pt idx="2">
                <c:v>1058</c:v>
              </c:pt>
              <c:pt idx="3">
                <c:v>1330</c:v>
              </c:pt>
              <c:pt idx="4">
                <c:v>1483</c:v>
              </c:pt>
              <c:pt idx="5">
                <c:v>1224</c:v>
              </c:pt>
              <c:pt idx="6">
                <c:v>1278</c:v>
              </c:pt>
              <c:pt idx="7">
                <c:v>1165</c:v>
              </c:pt>
              <c:pt idx="8">
                <c:v>1124</c:v>
              </c:pt>
              <c:pt idx="9">
                <c:v>956</c:v>
              </c:pt>
              <c:pt idx="10">
                <c:v>1260</c:v>
              </c:pt>
              <c:pt idx="11">
                <c:v>974</c:v>
              </c:pt>
            </c:numLit>
          </c:val>
        </c:ser>
        <c:ser>
          <c:idx val="1"/>
          <c:order val="1"/>
          <c:tx>
            <c:v>2014</c:v>
          </c:tx>
          <c:cat>
            <c:strLit>
              <c:ptCount val="12"/>
              <c:pt idx="0">
                <c:v>JAN</c:v>
              </c:pt>
              <c:pt idx="1">
                <c:v>FEV</c:v>
              </c:pt>
              <c:pt idx="2">
                <c:v>MAR</c:v>
              </c:pt>
              <c:pt idx="3">
                <c:v>ABR</c:v>
              </c:pt>
              <c:pt idx="4">
                <c:v>MAI</c:v>
              </c:pt>
              <c:pt idx="5">
                <c:v>JUN</c:v>
              </c:pt>
              <c:pt idx="6">
                <c:v>JUL</c:v>
              </c:pt>
              <c:pt idx="7">
                <c:v>AGO</c:v>
              </c:pt>
              <c:pt idx="8">
                <c:v>SET</c:v>
              </c:pt>
              <c:pt idx="9">
                <c:v>OUT</c:v>
              </c:pt>
              <c:pt idx="10">
                <c:v>NOV</c:v>
              </c:pt>
              <c:pt idx="11">
                <c:v>DEZ</c:v>
              </c:pt>
            </c:strLit>
          </c:cat>
          <c:val>
            <c:numLit>
              <c:formatCode>General</c:formatCode>
              <c:ptCount val="12"/>
              <c:pt idx="0">
                <c:v>404</c:v>
              </c:pt>
              <c:pt idx="1">
                <c:v>1031</c:v>
              </c:pt>
              <c:pt idx="2">
                <c:v>722.5</c:v>
              </c:pt>
              <c:pt idx="3">
                <c:v>835</c:v>
              </c:pt>
              <c:pt idx="4">
                <c:v>874</c:v>
              </c:pt>
              <c:pt idx="5">
                <c:v>834</c:v>
              </c:pt>
              <c:pt idx="6">
                <c:v>652</c:v>
              </c:pt>
              <c:pt idx="7">
                <c:v>553</c:v>
              </c:pt>
              <c:pt idx="8">
                <c:v>622</c:v>
              </c:pt>
              <c:pt idx="9">
                <c:v>480</c:v>
              </c:pt>
              <c:pt idx="10">
                <c:v>121</c:v>
              </c:pt>
              <c:pt idx="11">
                <c:v>0</c:v>
              </c:pt>
            </c:numLit>
          </c:val>
        </c:ser>
        <c:axId val="74816128"/>
        <c:axId val="74822016"/>
      </c:barChart>
      <c:catAx>
        <c:axId val="74816128"/>
        <c:scaling>
          <c:orientation val="minMax"/>
        </c:scaling>
        <c:axPos val="b"/>
        <c:numFmt formatCode="General" sourceLinked="1"/>
        <c:majorTickMark val="none"/>
        <c:tickLblPos val="nextTo"/>
        <c:crossAx val="74822016"/>
        <c:crosses val="autoZero"/>
        <c:auto val="1"/>
        <c:lblAlgn val="ctr"/>
        <c:lblOffset val="100"/>
      </c:catAx>
      <c:valAx>
        <c:axId val="74822016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4816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75248715787238"/>
          <c:y val="0.6947722862834369"/>
          <c:w val="0.1116576399869972"/>
          <c:h val="0.13997346548057971"/>
        </c:manualLayout>
      </c:layout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en-US" sz="1800" b="1" i="0" baseline="0"/>
              <a:t>2. Dias perdidos por discriminação mês de Novembro 2014</a:t>
            </a:r>
            <a:endParaRPr lang="pt-BR" sz="1800" b="1" i="0" baseline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2014</c:v>
          </c:tx>
          <c:cat>
            <c:strLit>
              <c:ptCount val="8"/>
              <c:pt idx="0">
                <c:v>MAL DEFINIDA</c:v>
              </c:pt>
              <c:pt idx="1">
                <c:v>OSTEOMUSCULAR</c:v>
              </c:pt>
              <c:pt idx="2">
                <c:v>TRAUMA</c:v>
              </c:pt>
              <c:pt idx="3">
                <c:v>DOENÇA INFECIOSA</c:v>
              </c:pt>
              <c:pt idx="4">
                <c:v>RESPIRATORIO</c:v>
              </c:pt>
              <c:pt idx="5">
                <c:v>OUTROS</c:v>
              </c:pt>
              <c:pt idx="6">
                <c:v>ODONTO</c:v>
              </c:pt>
              <c:pt idx="7">
                <c:v>OFTALMO</c:v>
              </c:pt>
            </c:strLit>
          </c:cat>
          <c:val>
            <c:numLit>
              <c:formatCode>General</c:formatCode>
              <c:ptCount val="8"/>
              <c:pt idx="0">
                <c:v>38</c:v>
              </c:pt>
              <c:pt idx="1">
                <c:v>27</c:v>
              </c:pt>
              <c:pt idx="2">
                <c:v>18</c:v>
              </c:pt>
              <c:pt idx="3">
                <c:v>12</c:v>
              </c:pt>
              <c:pt idx="4">
                <c:v>9</c:v>
              </c:pt>
              <c:pt idx="5">
                <c:v>9</c:v>
              </c:pt>
              <c:pt idx="6">
                <c:v>4</c:v>
              </c:pt>
              <c:pt idx="7">
                <c:v>4</c:v>
              </c:pt>
            </c:numLit>
          </c:val>
        </c:ser>
        <c:axId val="75051008"/>
        <c:axId val="75052544"/>
      </c:barChart>
      <c:catAx>
        <c:axId val="75051008"/>
        <c:scaling>
          <c:orientation val="minMax"/>
        </c:scaling>
        <c:axPos val="b"/>
        <c:numFmt formatCode="General" sourceLinked="1"/>
        <c:majorTickMark val="none"/>
        <c:tickLblPos val="nextTo"/>
        <c:crossAx val="75052544"/>
        <c:crosses val="autoZero"/>
        <c:auto val="1"/>
        <c:lblAlgn val="ctr"/>
        <c:lblOffset val="100"/>
      </c:catAx>
      <c:valAx>
        <c:axId val="7505254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5051008"/>
        <c:crosses val="autoZero"/>
        <c:crossBetween val="between"/>
      </c:valAx>
    </c:plotArea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en-US" sz="1800" b="1" i="0" baseline="0"/>
              <a:t>4. Dias perdidos por dia em Novembro de 2014</a:t>
            </a:r>
            <a:endParaRPr lang="pt-BR" sz="1800" b="1" i="0" baseline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2014</c:v>
          </c:tx>
          <c:cat>
            <c:strLit>
              <c:ptCount val="6"/>
              <c:pt idx="0">
                <c:v>21/10/2014</c:v>
              </c:pt>
              <c:pt idx="1">
                <c:v>20/10/2014</c:v>
              </c:pt>
              <c:pt idx="2">
                <c:v>24/10/2014</c:v>
              </c:pt>
              <c:pt idx="3">
                <c:v>23/10/2014</c:v>
              </c:pt>
              <c:pt idx="4">
                <c:v>22/10/2014</c:v>
              </c:pt>
              <c:pt idx="5">
                <c:v>25/10/2014</c:v>
              </c:pt>
            </c:strLit>
          </c:cat>
          <c:val>
            <c:numLit>
              <c:formatCode>General</c:formatCode>
              <c:ptCount val="6"/>
              <c:pt idx="0">
                <c:v>40</c:v>
              </c:pt>
              <c:pt idx="1">
                <c:v>30</c:v>
              </c:pt>
              <c:pt idx="2">
                <c:v>19</c:v>
              </c:pt>
              <c:pt idx="3">
                <c:v>17</c:v>
              </c:pt>
              <c:pt idx="4">
                <c:v>14</c:v>
              </c:pt>
              <c:pt idx="5">
                <c:v>1</c:v>
              </c:pt>
            </c:numLit>
          </c:val>
        </c:ser>
        <c:axId val="75056256"/>
        <c:axId val="75069696"/>
      </c:barChart>
      <c:catAx>
        <c:axId val="75056256"/>
        <c:scaling>
          <c:orientation val="minMax"/>
        </c:scaling>
        <c:axPos val="b"/>
        <c:numFmt formatCode="General" sourceLinked="1"/>
        <c:majorTickMark val="none"/>
        <c:tickLblPos val="nextTo"/>
        <c:crossAx val="75069696"/>
        <c:crosses val="autoZero"/>
        <c:auto val="1"/>
        <c:lblAlgn val="ctr"/>
        <c:lblOffset val="100"/>
      </c:catAx>
      <c:valAx>
        <c:axId val="75069696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505625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en-US" sz="1800" b="1" i="0" baseline="0"/>
              <a:t>6. Dias perdidos por médicos mês de Novembro 2014</a:t>
            </a:r>
            <a:endParaRPr lang="pt-BR" sz="1800" b="1" i="0" baseline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2014</c:v>
          </c:tx>
          <c:cat>
            <c:strLit>
              <c:ptCount val="11"/>
              <c:pt idx="0">
                <c:v>DECIO PAULO BONILHA MUNHOZ</c:v>
              </c:pt>
              <c:pt idx="1">
                <c:v>RHADAMES MELO MATIAS</c:v>
              </c:pt>
              <c:pt idx="2">
                <c:v>JOSÉ ALANO BENEVIDES DE LIMA</c:v>
              </c:pt>
              <c:pt idx="3">
                <c:v>ARISTIDES SABOIA DE ANDRADE</c:v>
              </c:pt>
              <c:pt idx="4">
                <c:v>MARCO ANTÔNIO MACHADO DE SOUSA</c:v>
              </c:pt>
              <c:pt idx="5">
                <c:v>HAMILTON M. DE SOUZA</c:v>
              </c:pt>
              <c:pt idx="6">
                <c:v>FELIPE O. MAGALHÃES</c:v>
              </c:pt>
              <c:pt idx="7">
                <c:v>DURVAL DE ANDRADE FILHO</c:v>
              </c:pt>
              <c:pt idx="8">
                <c:v>MARCELO PINHEIRO TEIXEIRA</c:v>
              </c:pt>
              <c:pt idx="9">
                <c:v>DR.JONATHAN MAGALHAES LESSA</c:v>
              </c:pt>
              <c:pt idx="10">
                <c:v>FRANK ARTURO CASALLO DIAZ </c:v>
              </c:pt>
            </c:strLit>
          </c:cat>
          <c:val>
            <c:numLit>
              <c:formatCode>General</c:formatCode>
              <c:ptCount val="11"/>
              <c:pt idx="0">
                <c:v>24</c:v>
              </c:pt>
              <c:pt idx="1">
                <c:v>20</c:v>
              </c:pt>
              <c:pt idx="2">
                <c:v>15</c:v>
              </c:pt>
              <c:pt idx="3">
                <c:v>10</c:v>
              </c:pt>
              <c:pt idx="4">
                <c:v>8</c:v>
              </c:pt>
              <c:pt idx="5">
                <c:v>8</c:v>
              </c:pt>
              <c:pt idx="6">
                <c:v>8</c:v>
              </c:pt>
              <c:pt idx="7">
                <c:v>5</c:v>
              </c:pt>
              <c:pt idx="8">
                <c:v>4</c:v>
              </c:pt>
              <c:pt idx="9">
                <c:v>3</c:v>
              </c:pt>
              <c:pt idx="10">
                <c:v>3</c:v>
              </c:pt>
            </c:numLit>
          </c:val>
        </c:ser>
        <c:axId val="75089792"/>
        <c:axId val="75091328"/>
      </c:barChart>
      <c:catAx>
        <c:axId val="75089792"/>
        <c:scaling>
          <c:orientation val="minMax"/>
        </c:scaling>
        <c:axPos val="b"/>
        <c:numFmt formatCode="General" sourceLinked="1"/>
        <c:majorTickMark val="none"/>
        <c:tickLblPos val="nextTo"/>
        <c:crossAx val="75091328"/>
        <c:crosses val="autoZero"/>
        <c:auto val="1"/>
        <c:lblAlgn val="ctr"/>
        <c:lblOffset val="100"/>
      </c:catAx>
      <c:valAx>
        <c:axId val="75091328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508979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AC7826-241B-4578-BD44-FF319F5EC5F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F6A6222E-039A-499E-A309-8966E620DCAE}">
      <dgm:prSet phldrT="[Texto]" custT="1"/>
      <dgm:spPr>
        <a:solidFill>
          <a:srgbClr val="FFFF00"/>
        </a:solidFill>
      </dgm:spPr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SAÚDE OCUPACIONAL</a:t>
          </a:r>
        </a:p>
        <a:p>
          <a:r>
            <a:rPr lang="pt-BR" sz="1600" b="1" dirty="0" smtClean="0">
              <a:solidFill>
                <a:schemeClr val="tx1"/>
              </a:solidFill>
            </a:rPr>
            <a:t>PCMSO</a:t>
          </a:r>
          <a:endParaRPr lang="pt-BR" sz="1600" b="1" dirty="0">
            <a:solidFill>
              <a:schemeClr val="tx1"/>
            </a:solidFill>
          </a:endParaRPr>
        </a:p>
      </dgm:t>
    </dgm:pt>
    <dgm:pt modelId="{F229C814-28EE-4D93-8A48-B12B1F14A515}" type="parTrans" cxnId="{13748461-7731-4900-8F77-A45A14E7E495}">
      <dgm:prSet/>
      <dgm:spPr/>
      <dgm:t>
        <a:bodyPr/>
        <a:lstStyle/>
        <a:p>
          <a:endParaRPr lang="pt-BR"/>
        </a:p>
      </dgm:t>
    </dgm:pt>
    <dgm:pt modelId="{6652BC82-5B19-4001-80AA-450ECDD46F18}" type="sibTrans" cxnId="{13748461-7731-4900-8F77-A45A14E7E495}">
      <dgm:prSet/>
      <dgm:spPr/>
      <dgm:t>
        <a:bodyPr/>
        <a:lstStyle/>
        <a:p>
          <a:endParaRPr lang="pt-BR"/>
        </a:p>
      </dgm:t>
    </dgm:pt>
    <dgm:pt modelId="{B9548443-4569-4CA0-9D85-A77438D9BD22}">
      <dgm:prSet phldrT="[Texto]" custT="1"/>
      <dgm:spPr>
        <a:solidFill>
          <a:srgbClr val="FF9933"/>
        </a:solidFill>
      </dgm:spPr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RESPONSABILIDA DE SOCIAL</a:t>
          </a:r>
          <a:endParaRPr lang="pt-BR" sz="1600" b="1" dirty="0">
            <a:solidFill>
              <a:schemeClr val="tx1"/>
            </a:solidFill>
          </a:endParaRPr>
        </a:p>
      </dgm:t>
    </dgm:pt>
    <dgm:pt modelId="{177C7D83-773F-49FA-B4C4-5ECBC0DDEC89}" type="parTrans" cxnId="{EE50694E-AF5E-4891-A048-0BC2EFAFB638}">
      <dgm:prSet/>
      <dgm:spPr/>
      <dgm:t>
        <a:bodyPr/>
        <a:lstStyle/>
        <a:p>
          <a:endParaRPr lang="pt-BR"/>
        </a:p>
      </dgm:t>
    </dgm:pt>
    <dgm:pt modelId="{EB951081-B2D6-4121-B735-82DEB19ECC73}" type="sibTrans" cxnId="{EE50694E-AF5E-4891-A048-0BC2EFAFB638}">
      <dgm:prSet/>
      <dgm:spPr/>
      <dgm:t>
        <a:bodyPr/>
        <a:lstStyle/>
        <a:p>
          <a:endParaRPr lang="pt-BR"/>
        </a:p>
      </dgm:t>
    </dgm:pt>
    <dgm:pt modelId="{BC805F51-AB3C-4CCD-98BF-7C8079985BA5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EDUCAÇÃO EM SAÚDE</a:t>
          </a:r>
          <a:endParaRPr lang="pt-BR" sz="1600" b="1" dirty="0">
            <a:solidFill>
              <a:schemeClr val="tx1"/>
            </a:solidFill>
          </a:endParaRPr>
        </a:p>
      </dgm:t>
    </dgm:pt>
    <dgm:pt modelId="{4C6E7153-9C79-4FF4-BB25-C78939CA5C88}" type="parTrans" cxnId="{D115EE3F-6EA8-4766-916D-ACFAF63E32AC}">
      <dgm:prSet/>
      <dgm:spPr/>
      <dgm:t>
        <a:bodyPr/>
        <a:lstStyle/>
        <a:p>
          <a:endParaRPr lang="pt-BR"/>
        </a:p>
      </dgm:t>
    </dgm:pt>
    <dgm:pt modelId="{F02BFB4C-B9CA-4FCA-93BC-A25FAAA2E077}" type="sibTrans" cxnId="{D115EE3F-6EA8-4766-916D-ACFAF63E32AC}">
      <dgm:prSet/>
      <dgm:spPr/>
      <dgm:t>
        <a:bodyPr/>
        <a:lstStyle/>
        <a:p>
          <a:endParaRPr lang="pt-BR"/>
        </a:p>
      </dgm:t>
    </dgm:pt>
    <dgm:pt modelId="{257F380F-836A-42B0-8E7B-251115B175E2}">
      <dgm:prSet custT="1"/>
      <dgm:spPr>
        <a:solidFill>
          <a:srgbClr val="FF6600"/>
        </a:solidFill>
        <a:ln>
          <a:noFill/>
        </a:ln>
      </dgm:spPr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SAÚDE PREVENTIVA</a:t>
          </a:r>
          <a:endParaRPr lang="pt-BR" sz="1600" b="1" dirty="0">
            <a:solidFill>
              <a:schemeClr val="tx1"/>
            </a:solidFill>
          </a:endParaRPr>
        </a:p>
      </dgm:t>
    </dgm:pt>
    <dgm:pt modelId="{E37A52F4-A1B7-4C99-8327-7378D58192E1}" type="parTrans" cxnId="{3A7D5999-7E59-4501-9DBC-91C3C72EBF7B}">
      <dgm:prSet/>
      <dgm:spPr/>
      <dgm:t>
        <a:bodyPr/>
        <a:lstStyle/>
        <a:p>
          <a:endParaRPr lang="pt-BR"/>
        </a:p>
      </dgm:t>
    </dgm:pt>
    <dgm:pt modelId="{CE04113A-1727-4B3E-B910-E2425C9B9D8A}" type="sibTrans" cxnId="{3A7D5999-7E59-4501-9DBC-91C3C72EBF7B}">
      <dgm:prSet/>
      <dgm:spPr/>
      <dgm:t>
        <a:bodyPr/>
        <a:lstStyle/>
        <a:p>
          <a:endParaRPr lang="pt-BR"/>
        </a:p>
      </dgm:t>
    </dgm:pt>
    <dgm:pt modelId="{48465370-002F-4667-89EA-1D9391CED2B9}" type="pres">
      <dgm:prSet presAssocID="{58AC7826-241B-4578-BD44-FF319F5EC5FC}" presName="compositeShape" presStyleCnt="0">
        <dgm:presLayoutVars>
          <dgm:chMax val="7"/>
          <dgm:dir/>
          <dgm:resizeHandles val="exact"/>
        </dgm:presLayoutVars>
      </dgm:prSet>
      <dgm:spPr/>
    </dgm:pt>
    <dgm:pt modelId="{0A509679-9743-4A3C-847F-B5717E509184}" type="pres">
      <dgm:prSet presAssocID="{58AC7826-241B-4578-BD44-FF319F5EC5FC}" presName="wedge1" presStyleLbl="node1" presStyleIdx="0" presStyleCnt="4"/>
      <dgm:spPr/>
      <dgm:t>
        <a:bodyPr/>
        <a:lstStyle/>
        <a:p>
          <a:endParaRPr lang="pt-BR"/>
        </a:p>
      </dgm:t>
    </dgm:pt>
    <dgm:pt modelId="{C44A4C65-C530-4336-A76C-7C89F550BD5F}" type="pres">
      <dgm:prSet presAssocID="{58AC7826-241B-4578-BD44-FF319F5EC5FC}" presName="dummy1a" presStyleCnt="0"/>
      <dgm:spPr/>
    </dgm:pt>
    <dgm:pt modelId="{4DC02D31-73F5-4DD6-9DFC-3B05DD2ACAF9}" type="pres">
      <dgm:prSet presAssocID="{58AC7826-241B-4578-BD44-FF319F5EC5FC}" presName="dummy1b" presStyleCnt="0"/>
      <dgm:spPr/>
    </dgm:pt>
    <dgm:pt modelId="{E4352074-2660-4EEA-9CC7-9C9E012F0B76}" type="pres">
      <dgm:prSet presAssocID="{58AC7826-241B-4578-BD44-FF319F5EC5FC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693114-AF8A-4D46-BAD9-BC2A494732EA}" type="pres">
      <dgm:prSet presAssocID="{58AC7826-241B-4578-BD44-FF319F5EC5FC}" presName="wedge2" presStyleLbl="node1" presStyleIdx="1" presStyleCnt="4"/>
      <dgm:spPr/>
      <dgm:t>
        <a:bodyPr/>
        <a:lstStyle/>
        <a:p>
          <a:endParaRPr lang="pt-BR"/>
        </a:p>
      </dgm:t>
    </dgm:pt>
    <dgm:pt modelId="{7857A2E1-F4DF-407E-A1E0-8B443C5AA203}" type="pres">
      <dgm:prSet presAssocID="{58AC7826-241B-4578-BD44-FF319F5EC5FC}" presName="dummy2a" presStyleCnt="0"/>
      <dgm:spPr/>
    </dgm:pt>
    <dgm:pt modelId="{7B3938F3-66D4-4DFC-8979-52FC3817ED0B}" type="pres">
      <dgm:prSet presAssocID="{58AC7826-241B-4578-BD44-FF319F5EC5FC}" presName="dummy2b" presStyleCnt="0"/>
      <dgm:spPr/>
    </dgm:pt>
    <dgm:pt modelId="{56B4CE22-62EE-4C52-8226-AEFDBA785CF2}" type="pres">
      <dgm:prSet presAssocID="{58AC7826-241B-4578-BD44-FF319F5EC5FC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4F51F2-779D-49FC-904D-DE091CC9A37B}" type="pres">
      <dgm:prSet presAssocID="{58AC7826-241B-4578-BD44-FF319F5EC5FC}" presName="wedge3" presStyleLbl="node1" presStyleIdx="2" presStyleCnt="4"/>
      <dgm:spPr/>
      <dgm:t>
        <a:bodyPr/>
        <a:lstStyle/>
        <a:p>
          <a:endParaRPr lang="pt-BR"/>
        </a:p>
      </dgm:t>
    </dgm:pt>
    <dgm:pt modelId="{63CB3F62-082D-42CC-B775-01376F2EEE17}" type="pres">
      <dgm:prSet presAssocID="{58AC7826-241B-4578-BD44-FF319F5EC5FC}" presName="dummy3a" presStyleCnt="0"/>
      <dgm:spPr/>
    </dgm:pt>
    <dgm:pt modelId="{28813BC5-CA6C-4DC3-AEB6-40862F147CA1}" type="pres">
      <dgm:prSet presAssocID="{58AC7826-241B-4578-BD44-FF319F5EC5FC}" presName="dummy3b" presStyleCnt="0"/>
      <dgm:spPr/>
    </dgm:pt>
    <dgm:pt modelId="{F3A40804-6596-4C79-BFEE-4CCB32B5F6B2}" type="pres">
      <dgm:prSet presAssocID="{58AC7826-241B-4578-BD44-FF319F5EC5FC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99601CF-AA3A-4279-99A8-2DC085876496}" type="pres">
      <dgm:prSet presAssocID="{58AC7826-241B-4578-BD44-FF319F5EC5FC}" presName="wedge4" presStyleLbl="node1" presStyleIdx="3" presStyleCnt="4" custLinFactNeighborX="-461" custLinFactNeighborY="1272"/>
      <dgm:spPr>
        <a:solidFill>
          <a:srgbClr val="FF6600"/>
        </a:solidFill>
      </dgm:spPr>
      <dgm:t>
        <a:bodyPr/>
        <a:lstStyle/>
        <a:p>
          <a:endParaRPr lang="pt-BR"/>
        </a:p>
      </dgm:t>
    </dgm:pt>
    <dgm:pt modelId="{DFE384E2-540E-4DC3-9746-AC6B0A8D115E}" type="pres">
      <dgm:prSet presAssocID="{58AC7826-241B-4578-BD44-FF319F5EC5FC}" presName="dummy4a" presStyleCnt="0"/>
      <dgm:spPr/>
    </dgm:pt>
    <dgm:pt modelId="{66463BB0-FE08-48DD-845D-830556E6A87F}" type="pres">
      <dgm:prSet presAssocID="{58AC7826-241B-4578-BD44-FF319F5EC5FC}" presName="dummy4b" presStyleCnt="0"/>
      <dgm:spPr/>
    </dgm:pt>
    <dgm:pt modelId="{41569C41-FCCD-46C0-B40F-9BF0FF5C0874}" type="pres">
      <dgm:prSet presAssocID="{58AC7826-241B-4578-BD44-FF319F5EC5FC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59EEBB-E58F-4B2D-8CEC-DADDEEAD9237}" type="pres">
      <dgm:prSet presAssocID="{6652BC82-5B19-4001-80AA-450ECDD46F18}" presName="arrowWedge1" presStyleLbl="fgSibTrans2D1" presStyleIdx="0" presStyleCnt="4"/>
      <dgm:spPr>
        <a:solidFill>
          <a:srgbClr val="009900"/>
        </a:solidFill>
        <a:ln>
          <a:solidFill>
            <a:schemeClr val="tx1"/>
          </a:solidFill>
        </a:ln>
      </dgm:spPr>
    </dgm:pt>
    <dgm:pt modelId="{A18BBFBB-7FAD-4588-9F1E-CBFDDE3AAF6A}" type="pres">
      <dgm:prSet presAssocID="{EB951081-B2D6-4121-B735-82DEB19ECC73}" presName="arrowWedge2" presStyleLbl="fgSibTrans2D1" presStyleIdx="1" presStyleCnt="4"/>
      <dgm:spPr>
        <a:solidFill>
          <a:srgbClr val="009900"/>
        </a:solidFill>
        <a:ln>
          <a:solidFill>
            <a:schemeClr val="tx1"/>
          </a:solidFill>
        </a:ln>
      </dgm:spPr>
    </dgm:pt>
    <dgm:pt modelId="{13605963-CC57-450C-930B-BA838E802427}" type="pres">
      <dgm:prSet presAssocID="{F02BFB4C-B9CA-4FCA-93BC-A25FAAA2E077}" presName="arrowWedge3" presStyleLbl="fgSibTrans2D1" presStyleIdx="2" presStyleCnt="4"/>
      <dgm:spPr>
        <a:solidFill>
          <a:srgbClr val="009900"/>
        </a:solidFill>
        <a:ln>
          <a:solidFill>
            <a:schemeClr val="tx1"/>
          </a:solidFill>
        </a:ln>
      </dgm:spPr>
      <dgm:t>
        <a:bodyPr/>
        <a:lstStyle/>
        <a:p>
          <a:endParaRPr lang="pt-BR"/>
        </a:p>
      </dgm:t>
    </dgm:pt>
    <dgm:pt modelId="{2A7C1783-5E19-48BF-AA02-BBE250FC195D}" type="pres">
      <dgm:prSet presAssocID="{CE04113A-1727-4B3E-B910-E2425C9B9D8A}" presName="arrowWedge4" presStyleLbl="fgSibTrans2D1" presStyleIdx="3" presStyleCnt="4"/>
      <dgm:spPr>
        <a:solidFill>
          <a:srgbClr val="00B050"/>
        </a:solidFill>
        <a:ln>
          <a:solidFill>
            <a:schemeClr val="tx1"/>
          </a:solidFill>
        </a:ln>
      </dgm:spPr>
    </dgm:pt>
  </dgm:ptLst>
  <dgm:cxnLst>
    <dgm:cxn modelId="{9B4C3651-7D5E-42E6-9DEF-635608AC3421}" type="presOf" srcId="{B9548443-4569-4CA0-9D85-A77438D9BD22}" destId="{5B693114-AF8A-4D46-BAD9-BC2A494732EA}" srcOrd="0" destOrd="0" presId="urn:microsoft.com/office/officeart/2005/8/layout/cycle8"/>
    <dgm:cxn modelId="{94A5AC30-911C-495B-9012-11DB9187B82A}" type="presOf" srcId="{F6A6222E-039A-499E-A309-8966E620DCAE}" destId="{E4352074-2660-4EEA-9CC7-9C9E012F0B76}" srcOrd="1" destOrd="0" presId="urn:microsoft.com/office/officeart/2005/8/layout/cycle8"/>
    <dgm:cxn modelId="{D115EE3F-6EA8-4766-916D-ACFAF63E32AC}" srcId="{58AC7826-241B-4578-BD44-FF319F5EC5FC}" destId="{BC805F51-AB3C-4CCD-98BF-7C8079985BA5}" srcOrd="2" destOrd="0" parTransId="{4C6E7153-9C79-4FF4-BB25-C78939CA5C88}" sibTransId="{F02BFB4C-B9CA-4FCA-93BC-A25FAAA2E077}"/>
    <dgm:cxn modelId="{381F5B48-35A0-4826-8715-11ACAA4D9A01}" type="presOf" srcId="{257F380F-836A-42B0-8E7B-251115B175E2}" destId="{999601CF-AA3A-4279-99A8-2DC085876496}" srcOrd="0" destOrd="0" presId="urn:microsoft.com/office/officeart/2005/8/layout/cycle8"/>
    <dgm:cxn modelId="{EE50694E-AF5E-4891-A048-0BC2EFAFB638}" srcId="{58AC7826-241B-4578-BD44-FF319F5EC5FC}" destId="{B9548443-4569-4CA0-9D85-A77438D9BD22}" srcOrd="1" destOrd="0" parTransId="{177C7D83-773F-49FA-B4C4-5ECBC0DDEC89}" sibTransId="{EB951081-B2D6-4121-B735-82DEB19ECC73}"/>
    <dgm:cxn modelId="{E0936D56-AA03-443A-8B51-A5E1681A49EC}" type="presOf" srcId="{58AC7826-241B-4578-BD44-FF319F5EC5FC}" destId="{48465370-002F-4667-89EA-1D9391CED2B9}" srcOrd="0" destOrd="0" presId="urn:microsoft.com/office/officeart/2005/8/layout/cycle8"/>
    <dgm:cxn modelId="{16D7311D-BA5C-4290-8FC8-BBAFC863EB95}" type="presOf" srcId="{B9548443-4569-4CA0-9D85-A77438D9BD22}" destId="{56B4CE22-62EE-4C52-8226-AEFDBA785CF2}" srcOrd="1" destOrd="0" presId="urn:microsoft.com/office/officeart/2005/8/layout/cycle8"/>
    <dgm:cxn modelId="{2EEB9B22-79D8-45E6-AE24-26196198ED66}" type="presOf" srcId="{257F380F-836A-42B0-8E7B-251115B175E2}" destId="{41569C41-FCCD-46C0-B40F-9BF0FF5C0874}" srcOrd="1" destOrd="0" presId="urn:microsoft.com/office/officeart/2005/8/layout/cycle8"/>
    <dgm:cxn modelId="{42DB5E29-448B-40D0-AB4A-F76B4414FD6F}" type="presOf" srcId="{BC805F51-AB3C-4CCD-98BF-7C8079985BA5}" destId="{674F51F2-779D-49FC-904D-DE091CC9A37B}" srcOrd="0" destOrd="0" presId="urn:microsoft.com/office/officeart/2005/8/layout/cycle8"/>
    <dgm:cxn modelId="{ADBDB867-AF35-40EC-A48A-D17437D1B446}" type="presOf" srcId="{BC805F51-AB3C-4CCD-98BF-7C8079985BA5}" destId="{F3A40804-6596-4C79-BFEE-4CCB32B5F6B2}" srcOrd="1" destOrd="0" presId="urn:microsoft.com/office/officeart/2005/8/layout/cycle8"/>
    <dgm:cxn modelId="{1F7D321E-A9E0-4493-97A1-B517B510414A}" type="presOf" srcId="{F6A6222E-039A-499E-A309-8966E620DCAE}" destId="{0A509679-9743-4A3C-847F-B5717E509184}" srcOrd="0" destOrd="0" presId="urn:microsoft.com/office/officeart/2005/8/layout/cycle8"/>
    <dgm:cxn modelId="{13748461-7731-4900-8F77-A45A14E7E495}" srcId="{58AC7826-241B-4578-BD44-FF319F5EC5FC}" destId="{F6A6222E-039A-499E-A309-8966E620DCAE}" srcOrd="0" destOrd="0" parTransId="{F229C814-28EE-4D93-8A48-B12B1F14A515}" sibTransId="{6652BC82-5B19-4001-80AA-450ECDD46F18}"/>
    <dgm:cxn modelId="{3A7D5999-7E59-4501-9DBC-91C3C72EBF7B}" srcId="{58AC7826-241B-4578-BD44-FF319F5EC5FC}" destId="{257F380F-836A-42B0-8E7B-251115B175E2}" srcOrd="3" destOrd="0" parTransId="{E37A52F4-A1B7-4C99-8327-7378D58192E1}" sibTransId="{CE04113A-1727-4B3E-B910-E2425C9B9D8A}"/>
    <dgm:cxn modelId="{9ED9AB8E-AF76-4B83-AB14-7B7493637807}" type="presParOf" srcId="{48465370-002F-4667-89EA-1D9391CED2B9}" destId="{0A509679-9743-4A3C-847F-B5717E509184}" srcOrd="0" destOrd="0" presId="urn:microsoft.com/office/officeart/2005/8/layout/cycle8"/>
    <dgm:cxn modelId="{E9B04276-22EA-49FF-8A4A-908651F1CEEB}" type="presParOf" srcId="{48465370-002F-4667-89EA-1D9391CED2B9}" destId="{C44A4C65-C530-4336-A76C-7C89F550BD5F}" srcOrd="1" destOrd="0" presId="urn:microsoft.com/office/officeart/2005/8/layout/cycle8"/>
    <dgm:cxn modelId="{BDA2BF2D-0336-4227-99BF-CA7DD8EA5C00}" type="presParOf" srcId="{48465370-002F-4667-89EA-1D9391CED2B9}" destId="{4DC02D31-73F5-4DD6-9DFC-3B05DD2ACAF9}" srcOrd="2" destOrd="0" presId="urn:microsoft.com/office/officeart/2005/8/layout/cycle8"/>
    <dgm:cxn modelId="{AF11EC8D-13FB-4421-828E-B5AE6370C6DF}" type="presParOf" srcId="{48465370-002F-4667-89EA-1D9391CED2B9}" destId="{E4352074-2660-4EEA-9CC7-9C9E012F0B76}" srcOrd="3" destOrd="0" presId="urn:microsoft.com/office/officeart/2005/8/layout/cycle8"/>
    <dgm:cxn modelId="{F61AF57C-617A-4711-938F-442AEB063385}" type="presParOf" srcId="{48465370-002F-4667-89EA-1D9391CED2B9}" destId="{5B693114-AF8A-4D46-BAD9-BC2A494732EA}" srcOrd="4" destOrd="0" presId="urn:microsoft.com/office/officeart/2005/8/layout/cycle8"/>
    <dgm:cxn modelId="{07A66933-80C7-496A-ACB4-18C7EE29E18A}" type="presParOf" srcId="{48465370-002F-4667-89EA-1D9391CED2B9}" destId="{7857A2E1-F4DF-407E-A1E0-8B443C5AA203}" srcOrd="5" destOrd="0" presId="urn:microsoft.com/office/officeart/2005/8/layout/cycle8"/>
    <dgm:cxn modelId="{1C3BDC2F-6172-45E8-B6F1-30FB09B651C8}" type="presParOf" srcId="{48465370-002F-4667-89EA-1D9391CED2B9}" destId="{7B3938F3-66D4-4DFC-8979-52FC3817ED0B}" srcOrd="6" destOrd="0" presId="urn:microsoft.com/office/officeart/2005/8/layout/cycle8"/>
    <dgm:cxn modelId="{6F3DB3F0-9033-495D-A316-2408556B33B2}" type="presParOf" srcId="{48465370-002F-4667-89EA-1D9391CED2B9}" destId="{56B4CE22-62EE-4C52-8226-AEFDBA785CF2}" srcOrd="7" destOrd="0" presId="urn:microsoft.com/office/officeart/2005/8/layout/cycle8"/>
    <dgm:cxn modelId="{6625EE10-B9C8-450F-BB31-16A860ED54F2}" type="presParOf" srcId="{48465370-002F-4667-89EA-1D9391CED2B9}" destId="{674F51F2-779D-49FC-904D-DE091CC9A37B}" srcOrd="8" destOrd="0" presId="urn:microsoft.com/office/officeart/2005/8/layout/cycle8"/>
    <dgm:cxn modelId="{993552EE-1DDD-4B87-9942-EABAD8EFF02F}" type="presParOf" srcId="{48465370-002F-4667-89EA-1D9391CED2B9}" destId="{63CB3F62-082D-42CC-B775-01376F2EEE17}" srcOrd="9" destOrd="0" presId="urn:microsoft.com/office/officeart/2005/8/layout/cycle8"/>
    <dgm:cxn modelId="{EEF9CEA3-D2F7-4E16-9725-E800797CCEAD}" type="presParOf" srcId="{48465370-002F-4667-89EA-1D9391CED2B9}" destId="{28813BC5-CA6C-4DC3-AEB6-40862F147CA1}" srcOrd="10" destOrd="0" presId="urn:microsoft.com/office/officeart/2005/8/layout/cycle8"/>
    <dgm:cxn modelId="{9341642D-1DE4-4A6D-BF8F-B13ED93CE8B5}" type="presParOf" srcId="{48465370-002F-4667-89EA-1D9391CED2B9}" destId="{F3A40804-6596-4C79-BFEE-4CCB32B5F6B2}" srcOrd="11" destOrd="0" presId="urn:microsoft.com/office/officeart/2005/8/layout/cycle8"/>
    <dgm:cxn modelId="{FC8947E4-B9A6-423F-8553-D5D6DE239E7A}" type="presParOf" srcId="{48465370-002F-4667-89EA-1D9391CED2B9}" destId="{999601CF-AA3A-4279-99A8-2DC085876496}" srcOrd="12" destOrd="0" presId="urn:microsoft.com/office/officeart/2005/8/layout/cycle8"/>
    <dgm:cxn modelId="{EA48CEB1-FCF1-481C-B0AA-E9870185EC1B}" type="presParOf" srcId="{48465370-002F-4667-89EA-1D9391CED2B9}" destId="{DFE384E2-540E-4DC3-9746-AC6B0A8D115E}" srcOrd="13" destOrd="0" presId="urn:microsoft.com/office/officeart/2005/8/layout/cycle8"/>
    <dgm:cxn modelId="{4CE3E5E8-20A2-462F-89CB-09573F058AD3}" type="presParOf" srcId="{48465370-002F-4667-89EA-1D9391CED2B9}" destId="{66463BB0-FE08-48DD-845D-830556E6A87F}" srcOrd="14" destOrd="0" presId="urn:microsoft.com/office/officeart/2005/8/layout/cycle8"/>
    <dgm:cxn modelId="{F47DAB0D-AC2D-4C54-81E1-33067B75CD8F}" type="presParOf" srcId="{48465370-002F-4667-89EA-1D9391CED2B9}" destId="{41569C41-FCCD-46C0-B40F-9BF0FF5C0874}" srcOrd="15" destOrd="0" presId="urn:microsoft.com/office/officeart/2005/8/layout/cycle8"/>
    <dgm:cxn modelId="{4453E670-BFD7-4763-93C9-0B3CD9575849}" type="presParOf" srcId="{48465370-002F-4667-89EA-1D9391CED2B9}" destId="{4F59EEBB-E58F-4B2D-8CEC-DADDEEAD9237}" srcOrd="16" destOrd="0" presId="urn:microsoft.com/office/officeart/2005/8/layout/cycle8"/>
    <dgm:cxn modelId="{5195A5D4-E337-45E3-9D08-7194484364C1}" type="presParOf" srcId="{48465370-002F-4667-89EA-1D9391CED2B9}" destId="{A18BBFBB-7FAD-4588-9F1E-CBFDDE3AAF6A}" srcOrd="17" destOrd="0" presId="urn:microsoft.com/office/officeart/2005/8/layout/cycle8"/>
    <dgm:cxn modelId="{8FDFB57E-6DB1-4173-B1C3-24AD6EEEC313}" type="presParOf" srcId="{48465370-002F-4667-89EA-1D9391CED2B9}" destId="{13605963-CC57-450C-930B-BA838E802427}" srcOrd="18" destOrd="0" presId="urn:microsoft.com/office/officeart/2005/8/layout/cycle8"/>
    <dgm:cxn modelId="{93E83218-0F03-445E-9ABD-4489A933274F}" type="presParOf" srcId="{48465370-002F-4667-89EA-1D9391CED2B9}" destId="{2A7C1783-5E19-48BF-AA02-BBE250FC195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5304A-EF5C-408C-A08A-E1881BE42F3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74D983-D195-4EBA-A5D8-3EEC5513793E}">
      <dgm:prSet phldrT="[Texto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Exames ocupacionais</a:t>
          </a:r>
        </a:p>
      </dgm:t>
    </dgm:pt>
    <dgm:pt modelId="{704B2005-55DE-44D7-AEF9-17B1CE17E928}" type="parTrans" cxnId="{233728EB-D2C7-450E-9F2C-EF835F88DFF4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2A7BFB99-A9A9-4179-83CD-98F34BA166B6}" type="sibTrans" cxnId="{233728EB-D2C7-450E-9F2C-EF835F88DFF4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B997382D-771F-4DAE-9654-D0F823CCE240}">
      <dgm:prSet phldrT="[Texto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Programa de Conservação Auditiva</a:t>
          </a:r>
          <a:endParaRPr lang="pt-BR" b="1" dirty="0">
            <a:solidFill>
              <a:schemeClr val="tx1"/>
            </a:solidFill>
          </a:endParaRPr>
        </a:p>
      </dgm:t>
    </dgm:pt>
    <dgm:pt modelId="{B4C9E53B-E13E-4723-9BA7-16C89F1C5B72}" type="parTrans" cxnId="{8487CF63-F64C-4E86-A6D3-8C5CE2E3F60A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AA24A543-1A54-4A62-8238-FEC2AF55AFCB}" type="sibTrans" cxnId="{8487CF63-F64C-4E86-A6D3-8C5CE2E3F60A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14BD3ABB-030A-4A27-A629-AD3D4AD9217B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Monitoramento Toxicologia</a:t>
          </a:r>
          <a:endParaRPr lang="pt-BR" b="1" dirty="0">
            <a:solidFill>
              <a:schemeClr val="tx1"/>
            </a:solidFill>
          </a:endParaRPr>
        </a:p>
      </dgm:t>
    </dgm:pt>
    <dgm:pt modelId="{7DF7ECFF-CC64-411C-861D-63F60AAE6ED7}" type="parTrans" cxnId="{599FB337-F440-4530-BFE0-00CB0A9555D5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C6EB3F96-5D7B-4138-BDD8-CD3A7DCDCEE0}" type="sibTrans" cxnId="{599FB337-F440-4530-BFE0-00CB0A9555D5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9007B26B-AB42-463E-AFFF-5AC50E5023C6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Ergonomia no Trabalho</a:t>
          </a:r>
          <a:endParaRPr lang="pt-BR" b="1" dirty="0">
            <a:solidFill>
              <a:schemeClr val="tx1"/>
            </a:solidFill>
          </a:endParaRPr>
        </a:p>
      </dgm:t>
    </dgm:pt>
    <dgm:pt modelId="{C5197252-1F13-4763-877C-6CF21D3920FA}" type="parTrans" cxnId="{03BAB8F0-0AAC-47D1-BF96-BEAF444AD8BB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6B8D68FB-697A-4DDB-B180-2AE2C0EEFD90}" type="sibTrans" cxnId="{03BAB8F0-0AAC-47D1-BF96-BEAF444AD8BB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70DA0996-6589-4AD4-826F-725EFB702DCB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Imunização</a:t>
          </a:r>
          <a:endParaRPr lang="pt-BR" b="1" dirty="0">
            <a:solidFill>
              <a:schemeClr val="tx1"/>
            </a:solidFill>
          </a:endParaRPr>
        </a:p>
      </dgm:t>
    </dgm:pt>
    <dgm:pt modelId="{D02FED6C-E298-4E38-AD22-4F278F36EF62}" type="parTrans" cxnId="{888DDE17-FB7C-497A-AF00-9E7508F539BF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512F6469-5F33-4B73-A82A-9214220556E9}" type="sibTrans" cxnId="{888DDE17-FB7C-497A-AF00-9E7508F539BF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063CA5EE-558F-4D33-838D-70F948E8B243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Proteção Respiratória</a:t>
          </a:r>
          <a:endParaRPr lang="pt-BR" b="1" dirty="0">
            <a:solidFill>
              <a:schemeClr val="tx1"/>
            </a:solidFill>
          </a:endParaRPr>
        </a:p>
      </dgm:t>
    </dgm:pt>
    <dgm:pt modelId="{0AB4BA3D-2844-4BD9-B679-144A6741F96C}" type="parTrans" cxnId="{F2AC2AC6-BDA4-40E6-B47E-433A1C222E08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5ADCE5B6-043D-4B08-8493-858C899AB333}" type="sibTrans" cxnId="{F2AC2AC6-BDA4-40E6-B47E-433A1C222E08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C562EAB5-7ABF-4EA8-B106-9FBBA33F72BC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Trabalhador </a:t>
          </a:r>
          <a:r>
            <a:rPr lang="pt-BR" b="1" dirty="0" err="1" smtClean="0">
              <a:solidFill>
                <a:schemeClr val="tx1"/>
              </a:solidFill>
            </a:rPr>
            <a:t>Socorrista</a:t>
          </a:r>
          <a:endParaRPr lang="pt-BR" b="1" dirty="0">
            <a:solidFill>
              <a:schemeClr val="tx1"/>
            </a:solidFill>
          </a:endParaRPr>
        </a:p>
      </dgm:t>
    </dgm:pt>
    <dgm:pt modelId="{64241807-086E-4E41-9900-2A5CB47C555A}" type="parTrans" cxnId="{4E7EF698-44D1-48B5-A1CE-72F4E10E74B0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BFCE1A05-A23B-4F5A-8D78-C9EADE6B2AB5}" type="sibTrans" cxnId="{4E7EF698-44D1-48B5-A1CE-72F4E10E74B0}">
      <dgm:prSet/>
      <dgm:spPr/>
      <dgm:t>
        <a:bodyPr/>
        <a:lstStyle/>
        <a:p>
          <a:endParaRPr lang="pt-BR" b="1">
            <a:solidFill>
              <a:schemeClr val="tx1"/>
            </a:solidFill>
          </a:endParaRPr>
        </a:p>
      </dgm:t>
    </dgm:pt>
    <dgm:pt modelId="{B7D16306-9C51-4C9D-A94F-2B5CF02E8886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Cronograma Palestra Anual</a:t>
          </a:r>
          <a:endParaRPr lang="pt-BR" b="1" dirty="0">
            <a:solidFill>
              <a:schemeClr val="tx1"/>
            </a:solidFill>
          </a:endParaRPr>
        </a:p>
      </dgm:t>
    </dgm:pt>
    <dgm:pt modelId="{EEF032D3-E6CC-4325-96E3-19E44831BA09}" type="parTrans" cxnId="{81C8D323-13ED-4C55-806C-4D13B757F666}">
      <dgm:prSet/>
      <dgm:spPr/>
      <dgm:t>
        <a:bodyPr/>
        <a:lstStyle/>
        <a:p>
          <a:endParaRPr lang="pt-BR"/>
        </a:p>
      </dgm:t>
    </dgm:pt>
    <dgm:pt modelId="{948D86EF-BAC0-420C-96F1-089E40455746}" type="sibTrans" cxnId="{81C8D323-13ED-4C55-806C-4D13B757F666}">
      <dgm:prSet/>
      <dgm:spPr/>
      <dgm:t>
        <a:bodyPr/>
        <a:lstStyle/>
        <a:p>
          <a:endParaRPr lang="pt-BR"/>
        </a:p>
      </dgm:t>
    </dgm:pt>
    <dgm:pt modelId="{8F0A4F07-EFEB-481D-9A5E-A2316F9C6846}">
      <dgm:prSet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CIPA/SIPAT</a:t>
          </a:r>
          <a:endParaRPr lang="pt-BR" b="1" dirty="0">
            <a:solidFill>
              <a:schemeClr val="tx1"/>
            </a:solidFill>
          </a:endParaRPr>
        </a:p>
      </dgm:t>
    </dgm:pt>
    <dgm:pt modelId="{D0358D24-2EB1-42C2-8539-C85C3CACBB98}" type="parTrans" cxnId="{EEAFBF5B-DD9E-46AB-BE8F-FEDE4E3C27BA}">
      <dgm:prSet/>
      <dgm:spPr/>
      <dgm:t>
        <a:bodyPr/>
        <a:lstStyle/>
        <a:p>
          <a:endParaRPr lang="pt-BR"/>
        </a:p>
      </dgm:t>
    </dgm:pt>
    <dgm:pt modelId="{029B33A2-4742-46D8-A30D-3679E61F418A}" type="sibTrans" cxnId="{EEAFBF5B-DD9E-46AB-BE8F-FEDE4E3C27BA}">
      <dgm:prSet/>
      <dgm:spPr/>
      <dgm:t>
        <a:bodyPr/>
        <a:lstStyle/>
        <a:p>
          <a:endParaRPr lang="pt-BR"/>
        </a:p>
      </dgm:t>
    </dgm:pt>
    <dgm:pt modelId="{C3F8CBD4-9C50-4387-A9AF-3CB1C330F4F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b="1" dirty="0" smtClean="0">
              <a:solidFill>
                <a:schemeClr val="tx1"/>
              </a:solidFill>
            </a:rPr>
            <a:t>Plano de readaptação interna</a:t>
          </a:r>
          <a:endParaRPr lang="pt-BR" b="1" dirty="0">
            <a:solidFill>
              <a:schemeClr val="tx1"/>
            </a:solidFill>
          </a:endParaRPr>
        </a:p>
      </dgm:t>
    </dgm:pt>
    <dgm:pt modelId="{192C4767-4613-4724-AE80-6218EB3CF30C}" type="parTrans" cxnId="{9AE661F3-E240-48B2-92EB-E2C92C25B064}">
      <dgm:prSet/>
      <dgm:spPr/>
      <dgm:t>
        <a:bodyPr/>
        <a:lstStyle/>
        <a:p>
          <a:endParaRPr lang="pt-BR"/>
        </a:p>
      </dgm:t>
    </dgm:pt>
    <dgm:pt modelId="{B2911D54-7323-4C80-BE49-D632BA27CB98}" type="sibTrans" cxnId="{9AE661F3-E240-48B2-92EB-E2C92C25B064}">
      <dgm:prSet/>
      <dgm:spPr/>
      <dgm:t>
        <a:bodyPr/>
        <a:lstStyle/>
        <a:p>
          <a:endParaRPr lang="pt-BR"/>
        </a:p>
      </dgm:t>
    </dgm:pt>
    <dgm:pt modelId="{C32D1364-AF78-41CC-9607-00174885A3F4}" type="pres">
      <dgm:prSet presAssocID="{E1B5304A-EF5C-408C-A08A-E1881BE42F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354E5FB-1C2F-4C55-AD03-40B545E3424C}" type="pres">
      <dgm:prSet presAssocID="{E1B5304A-EF5C-408C-A08A-E1881BE42F33}" presName="cycle" presStyleCnt="0"/>
      <dgm:spPr/>
    </dgm:pt>
    <dgm:pt modelId="{252284F9-9A9A-4564-B52D-8F7CD0C51E15}" type="pres">
      <dgm:prSet presAssocID="{0A74D983-D195-4EBA-A5D8-3EEC5513793E}" presName="nodeFirstNode" presStyleLbl="node1" presStyleIdx="0" presStyleCnt="10" custRadScaleRad="99175" custRadScaleInc="-16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186DD78-E1B7-4A2C-A717-9D0D32957382}" type="pres">
      <dgm:prSet presAssocID="{2A7BFB99-A9A9-4179-83CD-98F34BA166B6}" presName="sibTransFirstNode" presStyleLbl="bgShp" presStyleIdx="0" presStyleCnt="1"/>
      <dgm:spPr/>
      <dgm:t>
        <a:bodyPr/>
        <a:lstStyle/>
        <a:p>
          <a:endParaRPr lang="pt-BR"/>
        </a:p>
      </dgm:t>
    </dgm:pt>
    <dgm:pt modelId="{610250D6-E94F-44A1-B549-9A33DE65D920}" type="pres">
      <dgm:prSet presAssocID="{B997382D-771F-4DAE-9654-D0F823CCE240}" presName="nodeFollowingNodes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5D2DDD-61C3-4947-B416-CE1A1EFB0171}" type="pres">
      <dgm:prSet presAssocID="{14BD3ABB-030A-4A27-A629-AD3D4AD9217B}" presName="nodeFollowingNodes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30603D2-FD3D-4EEA-ABB9-291A79611FB3}" type="pres">
      <dgm:prSet presAssocID="{9007B26B-AB42-463E-AFFF-5AC50E5023C6}" presName="nodeFollowingNodes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DBF39B0-873D-4583-A58D-E92BE3B59898}" type="pres">
      <dgm:prSet presAssocID="{063CA5EE-558F-4D33-838D-70F948E8B243}" presName="nodeFollowingNodes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FBBEBED-37CF-4309-99A8-B7D4FC426E5E}" type="pres">
      <dgm:prSet presAssocID="{C3F8CBD4-9C50-4387-A9AF-3CB1C330F4F8}" presName="nodeFollowingNodes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519CC56-0242-4354-9616-23EC511A8E9A}" type="pres">
      <dgm:prSet presAssocID="{70DA0996-6589-4AD4-826F-725EFB702DCB}" presName="nodeFollowingNodes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671305-15C4-4DFC-9BBD-751AEE9F34A2}" type="pres">
      <dgm:prSet presAssocID="{C562EAB5-7ABF-4EA8-B106-9FBBA33F72BC}" presName="nodeFollowingNodes" presStyleLbl="node1" presStyleIdx="7" presStyleCnt="10" custRadScaleRad="102971" custRadScaleInc="-3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0117E61-AA46-4287-B6ED-8A1F7369D49F}" type="pres">
      <dgm:prSet presAssocID="{B7D16306-9C51-4C9D-A94F-2B5CF02E8886}" presName="nodeFollowingNodes" presStyleLbl="node1" presStyleIdx="8" presStyleCnt="10" custRadScaleRad="99151" custRadScaleInc="385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F95F38-EB34-48E2-BC00-118F143A6D36}" type="pres">
      <dgm:prSet presAssocID="{8F0A4F07-EFEB-481D-9A5E-A2316F9C6846}" presName="nodeFollowingNodes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2AC2AC6-BDA4-40E6-B47E-433A1C222E08}" srcId="{E1B5304A-EF5C-408C-A08A-E1881BE42F33}" destId="{063CA5EE-558F-4D33-838D-70F948E8B243}" srcOrd="4" destOrd="0" parTransId="{0AB4BA3D-2844-4BD9-B679-144A6741F96C}" sibTransId="{5ADCE5B6-043D-4B08-8493-858C899AB333}"/>
    <dgm:cxn modelId="{8634B832-CC92-4B77-840E-2AFFB34BFFD8}" type="presOf" srcId="{14BD3ABB-030A-4A27-A629-AD3D4AD9217B}" destId="{BA5D2DDD-61C3-4947-B416-CE1A1EFB0171}" srcOrd="0" destOrd="0" presId="urn:microsoft.com/office/officeart/2005/8/layout/cycle3"/>
    <dgm:cxn modelId="{233728EB-D2C7-450E-9F2C-EF835F88DFF4}" srcId="{E1B5304A-EF5C-408C-A08A-E1881BE42F33}" destId="{0A74D983-D195-4EBA-A5D8-3EEC5513793E}" srcOrd="0" destOrd="0" parTransId="{704B2005-55DE-44D7-AEF9-17B1CE17E928}" sibTransId="{2A7BFB99-A9A9-4179-83CD-98F34BA166B6}"/>
    <dgm:cxn modelId="{87F6153E-79C5-434D-A9CD-121DBD920A84}" type="presOf" srcId="{9007B26B-AB42-463E-AFFF-5AC50E5023C6}" destId="{030603D2-FD3D-4EEA-ABB9-291A79611FB3}" srcOrd="0" destOrd="0" presId="urn:microsoft.com/office/officeart/2005/8/layout/cycle3"/>
    <dgm:cxn modelId="{E8807836-75CF-4752-84C1-88AE97207D9E}" type="presOf" srcId="{70DA0996-6589-4AD4-826F-725EFB702DCB}" destId="{5519CC56-0242-4354-9616-23EC511A8E9A}" srcOrd="0" destOrd="0" presId="urn:microsoft.com/office/officeart/2005/8/layout/cycle3"/>
    <dgm:cxn modelId="{4E7EF698-44D1-48B5-A1CE-72F4E10E74B0}" srcId="{E1B5304A-EF5C-408C-A08A-E1881BE42F33}" destId="{C562EAB5-7ABF-4EA8-B106-9FBBA33F72BC}" srcOrd="7" destOrd="0" parTransId="{64241807-086E-4E41-9900-2A5CB47C555A}" sibTransId="{BFCE1A05-A23B-4F5A-8D78-C9EADE6B2AB5}"/>
    <dgm:cxn modelId="{02ABDD6F-B59C-40B9-9236-4D3C73DE1ECF}" type="presOf" srcId="{8F0A4F07-EFEB-481D-9A5E-A2316F9C6846}" destId="{98F95F38-EB34-48E2-BC00-118F143A6D36}" srcOrd="0" destOrd="0" presId="urn:microsoft.com/office/officeart/2005/8/layout/cycle3"/>
    <dgm:cxn modelId="{81C8D323-13ED-4C55-806C-4D13B757F666}" srcId="{E1B5304A-EF5C-408C-A08A-E1881BE42F33}" destId="{B7D16306-9C51-4C9D-A94F-2B5CF02E8886}" srcOrd="8" destOrd="0" parTransId="{EEF032D3-E6CC-4325-96E3-19E44831BA09}" sibTransId="{948D86EF-BAC0-420C-96F1-089E40455746}"/>
    <dgm:cxn modelId="{B7909872-1654-470C-A7F9-F1B2EBCD3302}" type="presOf" srcId="{C3F8CBD4-9C50-4387-A9AF-3CB1C330F4F8}" destId="{5FBBEBED-37CF-4309-99A8-B7D4FC426E5E}" srcOrd="0" destOrd="0" presId="urn:microsoft.com/office/officeart/2005/8/layout/cycle3"/>
    <dgm:cxn modelId="{E626EACD-6362-4D19-A0E0-B45B8974A286}" type="presOf" srcId="{E1B5304A-EF5C-408C-A08A-E1881BE42F33}" destId="{C32D1364-AF78-41CC-9607-00174885A3F4}" srcOrd="0" destOrd="0" presId="urn:microsoft.com/office/officeart/2005/8/layout/cycle3"/>
    <dgm:cxn modelId="{EEAFBF5B-DD9E-46AB-BE8F-FEDE4E3C27BA}" srcId="{E1B5304A-EF5C-408C-A08A-E1881BE42F33}" destId="{8F0A4F07-EFEB-481D-9A5E-A2316F9C6846}" srcOrd="9" destOrd="0" parTransId="{D0358D24-2EB1-42C2-8539-C85C3CACBB98}" sibTransId="{029B33A2-4742-46D8-A30D-3679E61F418A}"/>
    <dgm:cxn modelId="{599FB337-F440-4530-BFE0-00CB0A9555D5}" srcId="{E1B5304A-EF5C-408C-A08A-E1881BE42F33}" destId="{14BD3ABB-030A-4A27-A629-AD3D4AD9217B}" srcOrd="2" destOrd="0" parTransId="{7DF7ECFF-CC64-411C-861D-63F60AAE6ED7}" sibTransId="{C6EB3F96-5D7B-4138-BDD8-CD3A7DCDCEE0}"/>
    <dgm:cxn modelId="{27E53EE9-4C43-4704-BE67-A4DC3C8A67F7}" type="presOf" srcId="{0A74D983-D195-4EBA-A5D8-3EEC5513793E}" destId="{252284F9-9A9A-4564-B52D-8F7CD0C51E15}" srcOrd="0" destOrd="0" presId="urn:microsoft.com/office/officeart/2005/8/layout/cycle3"/>
    <dgm:cxn modelId="{03BAB8F0-0AAC-47D1-BF96-BEAF444AD8BB}" srcId="{E1B5304A-EF5C-408C-A08A-E1881BE42F33}" destId="{9007B26B-AB42-463E-AFFF-5AC50E5023C6}" srcOrd="3" destOrd="0" parTransId="{C5197252-1F13-4763-877C-6CF21D3920FA}" sibTransId="{6B8D68FB-697A-4DDB-B180-2AE2C0EEFD90}"/>
    <dgm:cxn modelId="{1284927C-08C4-4832-81E0-801FE07C44C2}" type="presOf" srcId="{C562EAB5-7ABF-4EA8-B106-9FBBA33F72BC}" destId="{90671305-15C4-4DFC-9BBD-751AEE9F34A2}" srcOrd="0" destOrd="0" presId="urn:microsoft.com/office/officeart/2005/8/layout/cycle3"/>
    <dgm:cxn modelId="{67A6BA5A-7906-4617-9FAC-5BF5CE18A7C4}" type="presOf" srcId="{B7D16306-9C51-4C9D-A94F-2B5CF02E8886}" destId="{80117E61-AA46-4287-B6ED-8A1F7369D49F}" srcOrd="0" destOrd="0" presId="urn:microsoft.com/office/officeart/2005/8/layout/cycle3"/>
    <dgm:cxn modelId="{9AE661F3-E240-48B2-92EB-E2C92C25B064}" srcId="{E1B5304A-EF5C-408C-A08A-E1881BE42F33}" destId="{C3F8CBD4-9C50-4387-A9AF-3CB1C330F4F8}" srcOrd="5" destOrd="0" parTransId="{192C4767-4613-4724-AE80-6218EB3CF30C}" sibTransId="{B2911D54-7323-4C80-BE49-D632BA27CB98}"/>
    <dgm:cxn modelId="{8487CF63-F64C-4E86-A6D3-8C5CE2E3F60A}" srcId="{E1B5304A-EF5C-408C-A08A-E1881BE42F33}" destId="{B997382D-771F-4DAE-9654-D0F823CCE240}" srcOrd="1" destOrd="0" parTransId="{B4C9E53B-E13E-4723-9BA7-16C89F1C5B72}" sibTransId="{AA24A543-1A54-4A62-8238-FEC2AF55AFCB}"/>
    <dgm:cxn modelId="{888DDE17-FB7C-497A-AF00-9E7508F539BF}" srcId="{E1B5304A-EF5C-408C-A08A-E1881BE42F33}" destId="{70DA0996-6589-4AD4-826F-725EFB702DCB}" srcOrd="6" destOrd="0" parTransId="{D02FED6C-E298-4E38-AD22-4F278F36EF62}" sibTransId="{512F6469-5F33-4B73-A82A-9214220556E9}"/>
    <dgm:cxn modelId="{BDFBAB04-182C-4E0B-9465-9059C388E07A}" type="presOf" srcId="{B997382D-771F-4DAE-9654-D0F823CCE240}" destId="{610250D6-E94F-44A1-B549-9A33DE65D920}" srcOrd="0" destOrd="0" presId="urn:microsoft.com/office/officeart/2005/8/layout/cycle3"/>
    <dgm:cxn modelId="{AAF69AF5-C1D6-4D04-A4C8-FC7E482C210C}" type="presOf" srcId="{2A7BFB99-A9A9-4179-83CD-98F34BA166B6}" destId="{E186DD78-E1B7-4A2C-A717-9D0D32957382}" srcOrd="0" destOrd="0" presId="urn:microsoft.com/office/officeart/2005/8/layout/cycle3"/>
    <dgm:cxn modelId="{7B648638-B129-4C14-95BE-B3B9F11318FD}" type="presOf" srcId="{063CA5EE-558F-4D33-838D-70F948E8B243}" destId="{EDBF39B0-873D-4583-A58D-E92BE3B59898}" srcOrd="0" destOrd="0" presId="urn:microsoft.com/office/officeart/2005/8/layout/cycle3"/>
    <dgm:cxn modelId="{359073C0-3896-4572-B427-DB6CE4DDA03C}" type="presParOf" srcId="{C32D1364-AF78-41CC-9607-00174885A3F4}" destId="{2354E5FB-1C2F-4C55-AD03-40B545E3424C}" srcOrd="0" destOrd="0" presId="urn:microsoft.com/office/officeart/2005/8/layout/cycle3"/>
    <dgm:cxn modelId="{2FDBB80D-75E2-48B2-81FA-54886686F8C6}" type="presParOf" srcId="{2354E5FB-1C2F-4C55-AD03-40B545E3424C}" destId="{252284F9-9A9A-4564-B52D-8F7CD0C51E15}" srcOrd="0" destOrd="0" presId="urn:microsoft.com/office/officeart/2005/8/layout/cycle3"/>
    <dgm:cxn modelId="{ED119E95-E5BF-4CED-8DF8-1C0956BBAABE}" type="presParOf" srcId="{2354E5FB-1C2F-4C55-AD03-40B545E3424C}" destId="{E186DD78-E1B7-4A2C-A717-9D0D32957382}" srcOrd="1" destOrd="0" presId="urn:microsoft.com/office/officeart/2005/8/layout/cycle3"/>
    <dgm:cxn modelId="{58802D5C-EDC8-47BC-AD5A-6659BD837166}" type="presParOf" srcId="{2354E5FB-1C2F-4C55-AD03-40B545E3424C}" destId="{610250D6-E94F-44A1-B549-9A33DE65D920}" srcOrd="2" destOrd="0" presId="urn:microsoft.com/office/officeart/2005/8/layout/cycle3"/>
    <dgm:cxn modelId="{5988E165-63E7-4499-A07F-7B4EC6E13A02}" type="presParOf" srcId="{2354E5FB-1C2F-4C55-AD03-40B545E3424C}" destId="{BA5D2DDD-61C3-4947-B416-CE1A1EFB0171}" srcOrd="3" destOrd="0" presId="urn:microsoft.com/office/officeart/2005/8/layout/cycle3"/>
    <dgm:cxn modelId="{2230F80B-FB85-4976-993B-1E1FD5790DB8}" type="presParOf" srcId="{2354E5FB-1C2F-4C55-AD03-40B545E3424C}" destId="{030603D2-FD3D-4EEA-ABB9-291A79611FB3}" srcOrd="4" destOrd="0" presId="urn:microsoft.com/office/officeart/2005/8/layout/cycle3"/>
    <dgm:cxn modelId="{6BC56BAF-71FF-44B5-8DAB-F2C1FDC0EF53}" type="presParOf" srcId="{2354E5FB-1C2F-4C55-AD03-40B545E3424C}" destId="{EDBF39B0-873D-4583-A58D-E92BE3B59898}" srcOrd="5" destOrd="0" presId="urn:microsoft.com/office/officeart/2005/8/layout/cycle3"/>
    <dgm:cxn modelId="{DC2AEF24-3800-4F1E-8CC3-316D5A7496FC}" type="presParOf" srcId="{2354E5FB-1C2F-4C55-AD03-40B545E3424C}" destId="{5FBBEBED-37CF-4309-99A8-B7D4FC426E5E}" srcOrd="6" destOrd="0" presId="urn:microsoft.com/office/officeart/2005/8/layout/cycle3"/>
    <dgm:cxn modelId="{9ABDD925-91E4-48AB-9A2A-7B12BA9A79E4}" type="presParOf" srcId="{2354E5FB-1C2F-4C55-AD03-40B545E3424C}" destId="{5519CC56-0242-4354-9616-23EC511A8E9A}" srcOrd="7" destOrd="0" presId="urn:microsoft.com/office/officeart/2005/8/layout/cycle3"/>
    <dgm:cxn modelId="{BE3AA3EC-99E1-436D-9BFC-1F52FE5C11F2}" type="presParOf" srcId="{2354E5FB-1C2F-4C55-AD03-40B545E3424C}" destId="{90671305-15C4-4DFC-9BBD-751AEE9F34A2}" srcOrd="8" destOrd="0" presId="urn:microsoft.com/office/officeart/2005/8/layout/cycle3"/>
    <dgm:cxn modelId="{96AEA83E-49F1-4902-B2C8-D12CE3FECBFF}" type="presParOf" srcId="{2354E5FB-1C2F-4C55-AD03-40B545E3424C}" destId="{80117E61-AA46-4287-B6ED-8A1F7369D49F}" srcOrd="9" destOrd="0" presId="urn:microsoft.com/office/officeart/2005/8/layout/cycle3"/>
    <dgm:cxn modelId="{3659E6F7-9F09-4090-95BB-79F1C9BE18C3}" type="presParOf" srcId="{2354E5FB-1C2F-4C55-AD03-40B545E3424C}" destId="{98F95F38-EB34-48E2-BC00-118F143A6D36}" srcOrd="10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90B17B-D4BD-4741-B314-808ECD2C74F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ED5D63F-A17B-48EE-9BBF-8FE714FA68E7}">
      <dgm:prSet phldrT="[Texto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pt-BR" sz="2000" b="1" dirty="0" smtClean="0">
              <a:latin typeface="Verdana" pitchFamily="34" charset="0"/>
            </a:rPr>
            <a:t>Gestão em ergonomia</a:t>
          </a:r>
          <a:endParaRPr lang="pt-BR" sz="1600" b="1" dirty="0">
            <a:latin typeface="Verdana" pitchFamily="34" charset="0"/>
          </a:endParaRPr>
        </a:p>
      </dgm:t>
    </dgm:pt>
    <dgm:pt modelId="{5ADB7B51-0D5E-4165-90A3-DB1A01B0A695}" type="parTrans" cxnId="{C1DB0512-DBDA-481F-9293-43F157116176}">
      <dgm:prSet/>
      <dgm:spPr/>
      <dgm:t>
        <a:bodyPr/>
        <a:lstStyle/>
        <a:p>
          <a:endParaRPr lang="pt-BR"/>
        </a:p>
      </dgm:t>
    </dgm:pt>
    <dgm:pt modelId="{8F7F9156-CC5A-42D2-A522-20866180228E}" type="sibTrans" cxnId="{C1DB0512-DBDA-481F-9293-43F157116176}">
      <dgm:prSet/>
      <dgm:spPr/>
      <dgm:t>
        <a:bodyPr/>
        <a:lstStyle/>
        <a:p>
          <a:endParaRPr lang="pt-BR"/>
        </a:p>
      </dgm:t>
    </dgm:pt>
    <dgm:pt modelId="{FFC58DD7-25DB-4004-9B1D-EE342F434A6F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Analise de posto de trabalho</a:t>
          </a:r>
          <a:endParaRPr lang="pt-BR" sz="1000" dirty="0">
            <a:latin typeface="Verdana" pitchFamily="34" charset="0"/>
          </a:endParaRPr>
        </a:p>
      </dgm:t>
    </dgm:pt>
    <dgm:pt modelId="{E08FB562-0F60-4230-9929-18858E8721C9}" type="parTrans" cxnId="{FFE53ADA-1A3A-4DB0-BAD1-07354291A75A}">
      <dgm:prSet/>
      <dgm:spPr/>
      <dgm:t>
        <a:bodyPr/>
        <a:lstStyle/>
        <a:p>
          <a:endParaRPr lang="pt-BR"/>
        </a:p>
      </dgm:t>
    </dgm:pt>
    <dgm:pt modelId="{7C7BA01E-BF38-46A5-B736-A588F94C28D0}" type="sibTrans" cxnId="{FFE53ADA-1A3A-4DB0-BAD1-07354291A75A}">
      <dgm:prSet/>
      <dgm:spPr/>
      <dgm:t>
        <a:bodyPr/>
        <a:lstStyle/>
        <a:p>
          <a:endParaRPr lang="pt-BR"/>
        </a:p>
      </dgm:t>
    </dgm:pt>
    <dgm:pt modelId="{ED79A1E6-E360-4639-BA5B-3ED745208E51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Adaptação de posto de trabalho</a:t>
          </a:r>
          <a:endParaRPr lang="pt-BR" sz="1000" dirty="0">
            <a:latin typeface="Verdana" pitchFamily="34" charset="0"/>
          </a:endParaRPr>
        </a:p>
      </dgm:t>
    </dgm:pt>
    <dgm:pt modelId="{7BB5A27D-7BC2-45C4-BB4D-B8D39D6CA1B2}" type="parTrans" cxnId="{49B0E88D-142C-4581-8F3F-1FAEF6254F3A}">
      <dgm:prSet/>
      <dgm:spPr/>
      <dgm:t>
        <a:bodyPr/>
        <a:lstStyle/>
        <a:p>
          <a:endParaRPr lang="pt-BR"/>
        </a:p>
      </dgm:t>
    </dgm:pt>
    <dgm:pt modelId="{A015CCE3-A60E-4D76-B42C-70B70FBF39C8}" type="sibTrans" cxnId="{49B0E88D-142C-4581-8F3F-1FAEF6254F3A}">
      <dgm:prSet/>
      <dgm:spPr/>
      <dgm:t>
        <a:bodyPr/>
        <a:lstStyle/>
        <a:p>
          <a:endParaRPr lang="pt-BR"/>
        </a:p>
      </dgm:t>
    </dgm:pt>
    <dgm:pt modelId="{1E81C987-2D37-4B09-BECD-52F80DC8509B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Direcionamento postural</a:t>
          </a:r>
          <a:endParaRPr lang="pt-BR" sz="1000" dirty="0">
            <a:latin typeface="Verdana" pitchFamily="34" charset="0"/>
          </a:endParaRPr>
        </a:p>
      </dgm:t>
    </dgm:pt>
    <dgm:pt modelId="{088D53F3-68BC-48B5-91D8-8778A638A6B7}" type="parTrans" cxnId="{0741FC5F-73E1-4581-B70A-21BA2C8130FE}">
      <dgm:prSet/>
      <dgm:spPr/>
      <dgm:t>
        <a:bodyPr/>
        <a:lstStyle/>
        <a:p>
          <a:endParaRPr lang="pt-BR"/>
        </a:p>
      </dgm:t>
    </dgm:pt>
    <dgm:pt modelId="{CA1A2532-0E74-4E68-963B-29911F243F30}" type="sibTrans" cxnId="{0741FC5F-73E1-4581-B70A-21BA2C8130FE}">
      <dgm:prSet/>
      <dgm:spPr/>
      <dgm:t>
        <a:bodyPr/>
        <a:lstStyle/>
        <a:p>
          <a:endParaRPr lang="pt-BR"/>
        </a:p>
      </dgm:t>
    </dgm:pt>
    <dgm:pt modelId="{09A137AF-D729-4798-825B-102A5076B6F3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Controle epidemiológico</a:t>
          </a:r>
        </a:p>
        <a:p>
          <a:endParaRPr lang="pt-BR" sz="1000" dirty="0">
            <a:latin typeface="Verdana" pitchFamily="34" charset="0"/>
          </a:endParaRPr>
        </a:p>
      </dgm:t>
    </dgm:pt>
    <dgm:pt modelId="{F97E891A-BE15-4AEA-8CDA-6F034EC52C60}" type="parTrans" cxnId="{E7610D84-458D-4959-AEFF-E865B4D7F3C8}">
      <dgm:prSet/>
      <dgm:spPr/>
      <dgm:t>
        <a:bodyPr/>
        <a:lstStyle/>
        <a:p>
          <a:endParaRPr lang="pt-BR"/>
        </a:p>
      </dgm:t>
    </dgm:pt>
    <dgm:pt modelId="{21E57A9E-DC7E-4249-9796-0374C373A0A8}" type="sibTrans" cxnId="{E7610D84-458D-4959-AEFF-E865B4D7F3C8}">
      <dgm:prSet/>
      <dgm:spPr/>
      <dgm:t>
        <a:bodyPr/>
        <a:lstStyle/>
        <a:p>
          <a:endParaRPr lang="pt-BR"/>
        </a:p>
      </dgm:t>
    </dgm:pt>
    <dgm:pt modelId="{E7B37104-D45E-4E94-8FB5-650EF4913A9C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Treinamento biomecânico</a:t>
          </a:r>
          <a:endParaRPr lang="pt-BR" sz="1000" dirty="0">
            <a:latin typeface="Verdana" pitchFamily="34" charset="0"/>
          </a:endParaRPr>
        </a:p>
      </dgm:t>
    </dgm:pt>
    <dgm:pt modelId="{49651351-7A66-4052-BC8A-B821A963F727}" type="parTrans" cxnId="{5F0C73AB-268F-4E3D-8CFA-BE264CACC3F3}">
      <dgm:prSet/>
      <dgm:spPr/>
      <dgm:t>
        <a:bodyPr/>
        <a:lstStyle/>
        <a:p>
          <a:endParaRPr lang="pt-BR"/>
        </a:p>
      </dgm:t>
    </dgm:pt>
    <dgm:pt modelId="{01E9D400-C271-4621-B102-7CA55B63EAC0}" type="sibTrans" cxnId="{5F0C73AB-268F-4E3D-8CFA-BE264CACC3F3}">
      <dgm:prSet/>
      <dgm:spPr/>
      <dgm:t>
        <a:bodyPr/>
        <a:lstStyle/>
        <a:p>
          <a:endParaRPr lang="pt-BR"/>
        </a:p>
      </dgm:t>
    </dgm:pt>
    <dgm:pt modelId="{F249466D-A586-4FA3-B082-805855AB314A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Treinamento em ergonomia</a:t>
          </a:r>
          <a:endParaRPr lang="pt-BR" sz="1000" dirty="0">
            <a:latin typeface="Verdana" pitchFamily="34" charset="0"/>
          </a:endParaRPr>
        </a:p>
      </dgm:t>
    </dgm:pt>
    <dgm:pt modelId="{902C0C95-704F-438A-A05B-27C3485F2A15}" type="parTrans" cxnId="{7E560118-074A-46CB-9F2F-689B9F3FA67A}">
      <dgm:prSet/>
      <dgm:spPr/>
      <dgm:t>
        <a:bodyPr/>
        <a:lstStyle/>
        <a:p>
          <a:endParaRPr lang="pt-BR"/>
        </a:p>
      </dgm:t>
    </dgm:pt>
    <dgm:pt modelId="{837ED66D-492B-433C-A244-09B3B7173956}" type="sibTrans" cxnId="{7E560118-074A-46CB-9F2F-689B9F3FA67A}">
      <dgm:prSet/>
      <dgm:spPr/>
      <dgm:t>
        <a:bodyPr/>
        <a:lstStyle/>
        <a:p>
          <a:endParaRPr lang="pt-BR"/>
        </a:p>
      </dgm:t>
    </dgm:pt>
    <dgm:pt modelId="{FEB69EF6-9162-4465-93F2-ED7B1E77617A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  Comissão de Ergonomia</a:t>
          </a:r>
          <a:endParaRPr lang="pt-BR" sz="1000" dirty="0">
            <a:latin typeface="Verdana" pitchFamily="34" charset="0"/>
          </a:endParaRPr>
        </a:p>
      </dgm:t>
    </dgm:pt>
    <dgm:pt modelId="{14F83B44-52A7-44EA-8A20-1BC80E2FEF59}" type="parTrans" cxnId="{0014AD6D-01AF-49B9-B2E6-32A27E951072}">
      <dgm:prSet/>
      <dgm:spPr/>
      <dgm:t>
        <a:bodyPr/>
        <a:lstStyle/>
        <a:p>
          <a:endParaRPr lang="pt-BR"/>
        </a:p>
      </dgm:t>
    </dgm:pt>
    <dgm:pt modelId="{4235C79E-C166-45D8-871B-C8BB75695EC8}" type="sibTrans" cxnId="{0014AD6D-01AF-49B9-B2E6-32A27E951072}">
      <dgm:prSet/>
      <dgm:spPr/>
      <dgm:t>
        <a:bodyPr/>
        <a:lstStyle/>
        <a:p>
          <a:endParaRPr lang="pt-BR"/>
        </a:p>
      </dgm:t>
    </dgm:pt>
    <dgm:pt modelId="{197A74C5-D4AF-4ABC-B05C-936F6EC8BD2F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err="1" smtClean="0">
              <a:latin typeface="Verdana" pitchFamily="34" charset="0"/>
            </a:rPr>
            <a:t>Ginastica</a:t>
          </a:r>
          <a:r>
            <a:rPr lang="pt-BR" sz="1000" dirty="0" smtClean="0">
              <a:latin typeface="Verdana" pitchFamily="34" charset="0"/>
            </a:rPr>
            <a:t> laboral</a:t>
          </a:r>
        </a:p>
      </dgm:t>
    </dgm:pt>
    <dgm:pt modelId="{985EC414-937F-4CB0-AEDB-8BBF3BF66182}" type="parTrans" cxnId="{1B303BAD-1DEC-459E-9AEA-96CDBC9BBCD1}">
      <dgm:prSet/>
      <dgm:spPr/>
      <dgm:t>
        <a:bodyPr/>
        <a:lstStyle/>
        <a:p>
          <a:endParaRPr lang="pt-BR"/>
        </a:p>
      </dgm:t>
    </dgm:pt>
    <dgm:pt modelId="{0AB47C21-269A-4BB2-82AD-7372FBA03AC2}" type="sibTrans" cxnId="{1B303BAD-1DEC-459E-9AEA-96CDBC9BBCD1}">
      <dgm:prSet/>
      <dgm:spPr/>
      <dgm:t>
        <a:bodyPr/>
        <a:lstStyle/>
        <a:p>
          <a:endParaRPr lang="pt-BR"/>
        </a:p>
      </dgm:t>
    </dgm:pt>
    <dgm:pt modelId="{09FFF643-F3BC-4499-9D94-52A74A01869E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pPr algn="r"/>
          <a:r>
            <a:rPr lang="pt-BR" sz="1000" dirty="0" smtClean="0">
              <a:latin typeface="Verdana" pitchFamily="34" charset="0"/>
            </a:rPr>
            <a:t>Avaliação </a:t>
          </a:r>
          <a:r>
            <a:rPr lang="pt-BR" sz="1000" dirty="0" err="1" smtClean="0">
              <a:latin typeface="Verdana" pitchFamily="34" charset="0"/>
            </a:rPr>
            <a:t>admissiohnal</a:t>
          </a:r>
          <a:endParaRPr lang="pt-BR" sz="1000" dirty="0">
            <a:latin typeface="Verdana" pitchFamily="34" charset="0"/>
          </a:endParaRPr>
        </a:p>
      </dgm:t>
    </dgm:pt>
    <dgm:pt modelId="{8F8F9A91-B0AF-48B2-A1BC-ACD600D9D694}" type="parTrans" cxnId="{F731F4E2-B8A0-49F2-BA70-B87FD22B211E}">
      <dgm:prSet/>
      <dgm:spPr/>
      <dgm:t>
        <a:bodyPr/>
        <a:lstStyle/>
        <a:p>
          <a:endParaRPr lang="pt-BR"/>
        </a:p>
      </dgm:t>
    </dgm:pt>
    <dgm:pt modelId="{62425589-EDA0-4C24-96A4-896EBE821F4A}" type="sibTrans" cxnId="{F731F4E2-B8A0-49F2-BA70-B87FD22B211E}">
      <dgm:prSet/>
      <dgm:spPr/>
      <dgm:t>
        <a:bodyPr/>
        <a:lstStyle/>
        <a:p>
          <a:endParaRPr lang="pt-BR"/>
        </a:p>
      </dgm:t>
    </dgm:pt>
    <dgm:pt modelId="{35AE6574-7CC6-4F0C-8098-BDC0B7DDE180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pPr algn="ctr"/>
          <a:r>
            <a:rPr lang="pt-BR" sz="1000" dirty="0" smtClean="0">
              <a:latin typeface="Verdana" pitchFamily="34" charset="0"/>
            </a:rPr>
            <a:t>Plano de reintegração laboral</a:t>
          </a:r>
          <a:endParaRPr lang="pt-BR" sz="1000" dirty="0">
            <a:latin typeface="Verdana" pitchFamily="34" charset="0"/>
          </a:endParaRPr>
        </a:p>
      </dgm:t>
    </dgm:pt>
    <dgm:pt modelId="{34881A67-D97E-4923-B764-12E7E6CE7D7E}" type="parTrans" cxnId="{B6E362C3-EA0D-46A9-9259-3F3248B4FB84}">
      <dgm:prSet/>
      <dgm:spPr/>
      <dgm:t>
        <a:bodyPr/>
        <a:lstStyle/>
        <a:p>
          <a:endParaRPr lang="pt-BR"/>
        </a:p>
      </dgm:t>
    </dgm:pt>
    <dgm:pt modelId="{8C450B7E-0458-4038-A98A-4407B5FC1DC4}" type="sibTrans" cxnId="{B6E362C3-EA0D-46A9-9259-3F3248B4FB84}">
      <dgm:prSet/>
      <dgm:spPr/>
      <dgm:t>
        <a:bodyPr/>
        <a:lstStyle/>
        <a:p>
          <a:endParaRPr lang="pt-BR"/>
        </a:p>
      </dgm:t>
    </dgm:pt>
    <dgm:pt modelId="{7B702BCF-5FE6-401F-8677-19A073675B94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Avaliação e acompanhamento de PNE</a:t>
          </a:r>
        </a:p>
        <a:p>
          <a:endParaRPr lang="pt-BR" sz="1000" dirty="0">
            <a:latin typeface="Verdana" pitchFamily="34" charset="0"/>
          </a:endParaRPr>
        </a:p>
      </dgm:t>
    </dgm:pt>
    <dgm:pt modelId="{9BDF05B9-AF9F-4F5E-ACC4-DA1191EA9701}" type="parTrans" cxnId="{A3900BAA-C1A9-4BB0-8044-5F9E56D79137}">
      <dgm:prSet/>
      <dgm:spPr/>
      <dgm:t>
        <a:bodyPr/>
        <a:lstStyle/>
        <a:p>
          <a:endParaRPr lang="pt-BR"/>
        </a:p>
      </dgm:t>
    </dgm:pt>
    <dgm:pt modelId="{F9B24C76-13BD-47D0-B708-B926EC42E917}" type="sibTrans" cxnId="{A3900BAA-C1A9-4BB0-8044-5F9E56D79137}">
      <dgm:prSet/>
      <dgm:spPr/>
      <dgm:t>
        <a:bodyPr/>
        <a:lstStyle/>
        <a:p>
          <a:endParaRPr lang="pt-BR"/>
        </a:p>
      </dgm:t>
    </dgm:pt>
    <dgm:pt modelId="{D6F146D3-2A94-4751-AAC1-2668C273BF32}">
      <dgm:prSet phldrT="[Texto]" phldr="1"/>
      <dgm:spPr/>
      <dgm:t>
        <a:bodyPr/>
        <a:lstStyle/>
        <a:p>
          <a:endParaRPr lang="pt-BR" dirty="0"/>
        </a:p>
      </dgm:t>
    </dgm:pt>
    <dgm:pt modelId="{8A8E01D6-E6EF-4FDA-99E6-B0D9C18309FF}" type="parTrans" cxnId="{0BD83624-EA9C-453F-8922-A9612177D66F}">
      <dgm:prSet/>
      <dgm:spPr/>
      <dgm:t>
        <a:bodyPr/>
        <a:lstStyle/>
        <a:p>
          <a:endParaRPr lang="pt-BR"/>
        </a:p>
      </dgm:t>
    </dgm:pt>
    <dgm:pt modelId="{6A4E62B1-5BAE-4281-8EAC-4FCD149A8367}" type="sibTrans" cxnId="{0BD83624-EA9C-453F-8922-A9612177D66F}">
      <dgm:prSet/>
      <dgm:spPr/>
      <dgm:t>
        <a:bodyPr/>
        <a:lstStyle/>
        <a:p>
          <a:endParaRPr lang="pt-BR"/>
        </a:p>
      </dgm:t>
    </dgm:pt>
    <dgm:pt modelId="{376E76F5-C50F-48E2-BB51-5188A1687AA5}" type="pres">
      <dgm:prSet presAssocID="{5190B17B-D4BD-4741-B314-808ECD2C74F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6589686-C5BD-42AC-BCF0-771A7182FA08}" type="pres">
      <dgm:prSet presAssocID="{5190B17B-D4BD-4741-B314-808ECD2C74F0}" presName="radial" presStyleCnt="0">
        <dgm:presLayoutVars>
          <dgm:animLvl val="ctr"/>
        </dgm:presLayoutVars>
      </dgm:prSet>
      <dgm:spPr/>
    </dgm:pt>
    <dgm:pt modelId="{25502BD5-E0C0-4369-88CC-6DCC2082EC2F}" type="pres">
      <dgm:prSet presAssocID="{2ED5D63F-A17B-48EE-9BBF-8FE714FA68E7}" presName="centerShape" presStyleLbl="vennNode1" presStyleIdx="0" presStyleCnt="12" custScaleX="154814" custScaleY="150724"/>
      <dgm:spPr/>
      <dgm:t>
        <a:bodyPr/>
        <a:lstStyle/>
        <a:p>
          <a:endParaRPr lang="pt-BR"/>
        </a:p>
      </dgm:t>
    </dgm:pt>
    <dgm:pt modelId="{930F7A05-A685-4820-A656-78EF97D4EB6D}" type="pres">
      <dgm:prSet presAssocID="{FFC58DD7-25DB-4004-9B1D-EE342F434A6F}" presName="node" presStyleLbl="vennNode1" presStyleIdx="1" presStyleCnt="12" custRadScaleRad="105359" custRadScaleInc="-303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E89C8D-2822-417D-A3C0-5B4F424F3CF3}" type="pres">
      <dgm:prSet presAssocID="{ED79A1E6-E360-4639-BA5B-3ED745208E51}" presName="node" presStyleLbl="vennNode1" presStyleIdx="2" presStyleCnt="12" custRadScaleRad="106855" custRadScaleInc="56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673271-FBD4-4A34-8152-0E67B2CF5D5F}" type="pres">
      <dgm:prSet presAssocID="{09A137AF-D729-4798-825B-102A5076B6F3}" presName="node" presStyleLbl="vennNode1" presStyleIdx="3" presStyleCnt="12" custScaleX="101478" custRadScaleRad="109583" custRadScaleInc="1055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0369DB-ADFE-428E-9240-D329A480CE4F}" type="pres">
      <dgm:prSet presAssocID="{1E81C987-2D37-4B09-BECD-52F80DC8509B}" presName="node" presStyleLbl="vennNode1" presStyleIdx="4" presStyleCnt="12" custRadScaleRad="117751" custRadScaleInc="418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10811A-C5E6-43F2-AEA6-F129545469C9}" type="pres">
      <dgm:prSet presAssocID="{E7B37104-D45E-4E94-8FB5-650EF4913A9C}" presName="node" presStyleLbl="vennNode1" presStyleIdx="5" presStyleCnt="12" custRadScaleRad="111043" custRadScaleInc="-237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ABD3577-1340-4A7E-8D16-7A0BD5F3542B}" type="pres">
      <dgm:prSet presAssocID="{F249466D-A586-4FA3-B082-805855AB314A}" presName="node" presStyleLbl="vennNode1" presStyleIdx="6" presStyleCnt="12" custRadScaleRad="102416" custRadScaleInc="-71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08E131-5D5E-403A-ADFD-70E6D9B56357}" type="pres">
      <dgm:prSet presAssocID="{FEB69EF6-9162-4465-93F2-ED7B1E77617A}" presName="node" presStyleLbl="vennNode1" presStyleIdx="7" presStyleCnt="12" custRadScaleRad="110303" custRadScaleInc="-24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84AF39-6621-4006-A6D2-59265B3656AC}" type="pres">
      <dgm:prSet presAssocID="{09FFF643-F3BC-4499-9D94-52A74A01869E}" presName="node" presStyleLbl="vennNode1" presStyleIdx="8" presStyleCnt="12" custScaleX="106506" custRadScaleRad="111183" custRadScaleInc="255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E49740-8849-43C0-AF52-4BB3810D606B}" type="pres">
      <dgm:prSet presAssocID="{35AE6574-7CC6-4F0C-8098-BDC0B7DDE180}" presName="node" presStyleLbl="vennNode1" presStyleIdx="9" presStyleCnt="12" custScaleX="113238" custScaleY="100174" custRadScaleRad="116237" custRadScaleInc="6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EA1DFC-D54A-4FCB-BC74-E1C54BA8578A}" type="pres">
      <dgm:prSet presAssocID="{7B702BCF-5FE6-401F-8677-19A073675B94}" presName="node" presStyleLbl="vennNode1" presStyleIdx="10" presStyleCnt="12" custRadScaleRad="114255" custRadScaleInc="-76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108EB-A4DC-4AB7-BA98-0391B10C0B9F}" type="pres">
      <dgm:prSet presAssocID="{197A74C5-D4AF-4ABC-B05C-936F6EC8BD2F}" presName="node" presStyleLbl="vennNode1" presStyleIdx="11" presStyleCnt="12" custRadScaleRad="109830" custRadScaleInc="-27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F2DC30F-99B1-4918-BFB2-70BEA739012C}" type="presOf" srcId="{2ED5D63F-A17B-48EE-9BBF-8FE714FA68E7}" destId="{25502BD5-E0C0-4369-88CC-6DCC2082EC2F}" srcOrd="0" destOrd="0" presId="urn:microsoft.com/office/officeart/2005/8/layout/radial3"/>
    <dgm:cxn modelId="{0741FC5F-73E1-4581-B70A-21BA2C8130FE}" srcId="{2ED5D63F-A17B-48EE-9BBF-8FE714FA68E7}" destId="{1E81C987-2D37-4B09-BECD-52F80DC8509B}" srcOrd="3" destOrd="0" parTransId="{088D53F3-68BC-48B5-91D8-8778A638A6B7}" sibTransId="{CA1A2532-0E74-4E68-963B-29911F243F30}"/>
    <dgm:cxn modelId="{E7610D84-458D-4959-AEFF-E865B4D7F3C8}" srcId="{2ED5D63F-A17B-48EE-9BBF-8FE714FA68E7}" destId="{09A137AF-D729-4798-825B-102A5076B6F3}" srcOrd="2" destOrd="0" parTransId="{F97E891A-BE15-4AEA-8CDA-6F034EC52C60}" sibTransId="{21E57A9E-DC7E-4249-9796-0374C373A0A8}"/>
    <dgm:cxn modelId="{C1DB0512-DBDA-481F-9293-43F157116176}" srcId="{5190B17B-D4BD-4741-B314-808ECD2C74F0}" destId="{2ED5D63F-A17B-48EE-9BBF-8FE714FA68E7}" srcOrd="0" destOrd="0" parTransId="{5ADB7B51-0D5E-4165-90A3-DB1A01B0A695}" sibTransId="{8F7F9156-CC5A-42D2-A522-20866180228E}"/>
    <dgm:cxn modelId="{0BD83624-EA9C-453F-8922-A9612177D66F}" srcId="{5190B17B-D4BD-4741-B314-808ECD2C74F0}" destId="{D6F146D3-2A94-4751-AAC1-2668C273BF32}" srcOrd="1" destOrd="0" parTransId="{8A8E01D6-E6EF-4FDA-99E6-B0D9C18309FF}" sibTransId="{6A4E62B1-5BAE-4281-8EAC-4FCD149A8367}"/>
    <dgm:cxn modelId="{76052A98-D535-4983-A9D9-F48F646D4430}" type="presOf" srcId="{E7B37104-D45E-4E94-8FB5-650EF4913A9C}" destId="{9C10811A-C5E6-43F2-AEA6-F129545469C9}" srcOrd="0" destOrd="0" presId="urn:microsoft.com/office/officeart/2005/8/layout/radial3"/>
    <dgm:cxn modelId="{BC714D8E-09F1-4EBB-9AD5-EE618B0293B6}" type="presOf" srcId="{35AE6574-7CC6-4F0C-8098-BDC0B7DDE180}" destId="{48E49740-8849-43C0-AF52-4BB3810D606B}" srcOrd="0" destOrd="0" presId="urn:microsoft.com/office/officeart/2005/8/layout/radial3"/>
    <dgm:cxn modelId="{1B303BAD-1DEC-459E-9AEA-96CDBC9BBCD1}" srcId="{2ED5D63F-A17B-48EE-9BBF-8FE714FA68E7}" destId="{197A74C5-D4AF-4ABC-B05C-936F6EC8BD2F}" srcOrd="10" destOrd="0" parTransId="{985EC414-937F-4CB0-AEDB-8BBF3BF66182}" sibTransId="{0AB47C21-269A-4BB2-82AD-7372FBA03AC2}"/>
    <dgm:cxn modelId="{6E147150-6196-492E-BB00-FE489540D25C}" type="presOf" srcId="{FEB69EF6-9162-4465-93F2-ED7B1E77617A}" destId="{6F08E131-5D5E-403A-ADFD-70E6D9B56357}" srcOrd="0" destOrd="0" presId="urn:microsoft.com/office/officeart/2005/8/layout/radial3"/>
    <dgm:cxn modelId="{B1DE98E7-93AB-47EE-AC3A-91F6E8211D64}" type="presOf" srcId="{5190B17B-D4BD-4741-B314-808ECD2C74F0}" destId="{376E76F5-C50F-48E2-BB51-5188A1687AA5}" srcOrd="0" destOrd="0" presId="urn:microsoft.com/office/officeart/2005/8/layout/radial3"/>
    <dgm:cxn modelId="{22CB5F1F-EC2C-4541-8022-5085A4892D14}" type="presOf" srcId="{1E81C987-2D37-4B09-BECD-52F80DC8509B}" destId="{790369DB-ADFE-428E-9240-D329A480CE4F}" srcOrd="0" destOrd="0" presId="urn:microsoft.com/office/officeart/2005/8/layout/radial3"/>
    <dgm:cxn modelId="{4F1539DD-60A5-4635-A2CD-1E881D64A8E4}" type="presOf" srcId="{197A74C5-D4AF-4ABC-B05C-936F6EC8BD2F}" destId="{482108EB-A4DC-4AB7-BA98-0391B10C0B9F}" srcOrd="0" destOrd="0" presId="urn:microsoft.com/office/officeart/2005/8/layout/radial3"/>
    <dgm:cxn modelId="{B6E362C3-EA0D-46A9-9259-3F3248B4FB84}" srcId="{2ED5D63F-A17B-48EE-9BBF-8FE714FA68E7}" destId="{35AE6574-7CC6-4F0C-8098-BDC0B7DDE180}" srcOrd="8" destOrd="0" parTransId="{34881A67-D97E-4923-B764-12E7E6CE7D7E}" sibTransId="{8C450B7E-0458-4038-A98A-4407B5FC1DC4}"/>
    <dgm:cxn modelId="{CC53AF6F-9B6F-47DF-AFEE-2627042851EA}" type="presOf" srcId="{F249466D-A586-4FA3-B082-805855AB314A}" destId="{4ABD3577-1340-4A7E-8D16-7A0BD5F3542B}" srcOrd="0" destOrd="0" presId="urn:microsoft.com/office/officeart/2005/8/layout/radial3"/>
    <dgm:cxn modelId="{FFE53ADA-1A3A-4DB0-BAD1-07354291A75A}" srcId="{2ED5D63F-A17B-48EE-9BBF-8FE714FA68E7}" destId="{FFC58DD7-25DB-4004-9B1D-EE342F434A6F}" srcOrd="0" destOrd="0" parTransId="{E08FB562-0F60-4230-9929-18858E8721C9}" sibTransId="{7C7BA01E-BF38-46A5-B736-A588F94C28D0}"/>
    <dgm:cxn modelId="{70AA919C-2D32-4B45-BD21-F0923B7961CC}" type="presOf" srcId="{09A137AF-D729-4798-825B-102A5076B6F3}" destId="{3A673271-FBD4-4A34-8152-0E67B2CF5D5F}" srcOrd="0" destOrd="0" presId="urn:microsoft.com/office/officeart/2005/8/layout/radial3"/>
    <dgm:cxn modelId="{5F0C73AB-268F-4E3D-8CFA-BE264CACC3F3}" srcId="{2ED5D63F-A17B-48EE-9BBF-8FE714FA68E7}" destId="{E7B37104-D45E-4E94-8FB5-650EF4913A9C}" srcOrd="4" destOrd="0" parTransId="{49651351-7A66-4052-BC8A-B821A963F727}" sibTransId="{01E9D400-C271-4621-B102-7CA55B63EAC0}"/>
    <dgm:cxn modelId="{0014AD6D-01AF-49B9-B2E6-32A27E951072}" srcId="{2ED5D63F-A17B-48EE-9BBF-8FE714FA68E7}" destId="{FEB69EF6-9162-4465-93F2-ED7B1E77617A}" srcOrd="6" destOrd="0" parTransId="{14F83B44-52A7-44EA-8A20-1BC80E2FEF59}" sibTransId="{4235C79E-C166-45D8-871B-C8BB75695EC8}"/>
    <dgm:cxn modelId="{A3900BAA-C1A9-4BB0-8044-5F9E56D79137}" srcId="{2ED5D63F-A17B-48EE-9BBF-8FE714FA68E7}" destId="{7B702BCF-5FE6-401F-8677-19A073675B94}" srcOrd="9" destOrd="0" parTransId="{9BDF05B9-AF9F-4F5E-ACC4-DA1191EA9701}" sibTransId="{F9B24C76-13BD-47D0-B708-B926EC42E917}"/>
    <dgm:cxn modelId="{48F563F2-CAD0-456B-AF04-5D088B2008B7}" type="presOf" srcId="{09FFF643-F3BC-4499-9D94-52A74A01869E}" destId="{9384AF39-6621-4006-A6D2-59265B3656AC}" srcOrd="0" destOrd="0" presId="urn:microsoft.com/office/officeart/2005/8/layout/radial3"/>
    <dgm:cxn modelId="{396BAFC7-37BD-48B0-9E6B-5B8E38E8DDB8}" type="presOf" srcId="{FFC58DD7-25DB-4004-9B1D-EE342F434A6F}" destId="{930F7A05-A685-4820-A656-78EF97D4EB6D}" srcOrd="0" destOrd="0" presId="urn:microsoft.com/office/officeart/2005/8/layout/radial3"/>
    <dgm:cxn modelId="{7E560118-074A-46CB-9F2F-689B9F3FA67A}" srcId="{2ED5D63F-A17B-48EE-9BBF-8FE714FA68E7}" destId="{F249466D-A586-4FA3-B082-805855AB314A}" srcOrd="5" destOrd="0" parTransId="{902C0C95-704F-438A-A05B-27C3485F2A15}" sibTransId="{837ED66D-492B-433C-A244-09B3B7173956}"/>
    <dgm:cxn modelId="{87D1F44A-12B9-49C6-8D4F-E1856A36AAC3}" type="presOf" srcId="{7B702BCF-5FE6-401F-8677-19A073675B94}" destId="{A1EA1DFC-D54A-4FCB-BC74-E1C54BA8578A}" srcOrd="0" destOrd="0" presId="urn:microsoft.com/office/officeart/2005/8/layout/radial3"/>
    <dgm:cxn modelId="{49B0E88D-142C-4581-8F3F-1FAEF6254F3A}" srcId="{2ED5D63F-A17B-48EE-9BBF-8FE714FA68E7}" destId="{ED79A1E6-E360-4639-BA5B-3ED745208E51}" srcOrd="1" destOrd="0" parTransId="{7BB5A27D-7BC2-45C4-BB4D-B8D39D6CA1B2}" sibTransId="{A015CCE3-A60E-4D76-B42C-70B70FBF39C8}"/>
    <dgm:cxn modelId="{90CD640C-F879-4C91-9367-7787B7FFF968}" type="presOf" srcId="{ED79A1E6-E360-4639-BA5B-3ED745208E51}" destId="{BDE89C8D-2822-417D-A3C0-5B4F424F3CF3}" srcOrd="0" destOrd="0" presId="urn:microsoft.com/office/officeart/2005/8/layout/radial3"/>
    <dgm:cxn modelId="{F731F4E2-B8A0-49F2-BA70-B87FD22B211E}" srcId="{2ED5D63F-A17B-48EE-9BBF-8FE714FA68E7}" destId="{09FFF643-F3BC-4499-9D94-52A74A01869E}" srcOrd="7" destOrd="0" parTransId="{8F8F9A91-B0AF-48B2-A1BC-ACD600D9D694}" sibTransId="{62425589-EDA0-4C24-96A4-896EBE821F4A}"/>
    <dgm:cxn modelId="{E8D022FB-FF34-4B3A-AA95-06243A37F689}" type="presParOf" srcId="{376E76F5-C50F-48E2-BB51-5188A1687AA5}" destId="{C6589686-C5BD-42AC-BCF0-771A7182FA08}" srcOrd="0" destOrd="0" presId="urn:microsoft.com/office/officeart/2005/8/layout/radial3"/>
    <dgm:cxn modelId="{0E991DCF-0C25-47B4-91FB-2228FEFE8620}" type="presParOf" srcId="{C6589686-C5BD-42AC-BCF0-771A7182FA08}" destId="{25502BD5-E0C0-4369-88CC-6DCC2082EC2F}" srcOrd="0" destOrd="0" presId="urn:microsoft.com/office/officeart/2005/8/layout/radial3"/>
    <dgm:cxn modelId="{FA2682BD-C947-42D2-AFDB-98262DC83123}" type="presParOf" srcId="{C6589686-C5BD-42AC-BCF0-771A7182FA08}" destId="{930F7A05-A685-4820-A656-78EF97D4EB6D}" srcOrd="1" destOrd="0" presId="urn:microsoft.com/office/officeart/2005/8/layout/radial3"/>
    <dgm:cxn modelId="{BD0BAD48-8412-41C2-A634-0E642C537684}" type="presParOf" srcId="{C6589686-C5BD-42AC-BCF0-771A7182FA08}" destId="{BDE89C8D-2822-417D-A3C0-5B4F424F3CF3}" srcOrd="2" destOrd="0" presId="urn:microsoft.com/office/officeart/2005/8/layout/radial3"/>
    <dgm:cxn modelId="{C4489E72-165D-4CBC-BD0E-FE05A137DF2A}" type="presParOf" srcId="{C6589686-C5BD-42AC-BCF0-771A7182FA08}" destId="{3A673271-FBD4-4A34-8152-0E67B2CF5D5F}" srcOrd="3" destOrd="0" presId="urn:microsoft.com/office/officeart/2005/8/layout/radial3"/>
    <dgm:cxn modelId="{B045AAE6-0FDC-45B1-BB36-BEAA5F9D9E86}" type="presParOf" srcId="{C6589686-C5BD-42AC-BCF0-771A7182FA08}" destId="{790369DB-ADFE-428E-9240-D329A480CE4F}" srcOrd="4" destOrd="0" presId="urn:microsoft.com/office/officeart/2005/8/layout/radial3"/>
    <dgm:cxn modelId="{8CABE0F7-67FF-4E60-B00A-1A9FF44CB447}" type="presParOf" srcId="{C6589686-C5BD-42AC-BCF0-771A7182FA08}" destId="{9C10811A-C5E6-43F2-AEA6-F129545469C9}" srcOrd="5" destOrd="0" presId="urn:microsoft.com/office/officeart/2005/8/layout/radial3"/>
    <dgm:cxn modelId="{5BF7030D-FA4D-4132-AF64-B2B858A2673C}" type="presParOf" srcId="{C6589686-C5BD-42AC-BCF0-771A7182FA08}" destId="{4ABD3577-1340-4A7E-8D16-7A0BD5F3542B}" srcOrd="6" destOrd="0" presId="urn:microsoft.com/office/officeart/2005/8/layout/radial3"/>
    <dgm:cxn modelId="{1E940B6B-0D54-45E0-B6B3-D3605E4364D9}" type="presParOf" srcId="{C6589686-C5BD-42AC-BCF0-771A7182FA08}" destId="{6F08E131-5D5E-403A-ADFD-70E6D9B56357}" srcOrd="7" destOrd="0" presId="urn:microsoft.com/office/officeart/2005/8/layout/radial3"/>
    <dgm:cxn modelId="{0E718E2E-9CDC-4430-B9F1-31BEC89D51A6}" type="presParOf" srcId="{C6589686-C5BD-42AC-BCF0-771A7182FA08}" destId="{9384AF39-6621-4006-A6D2-59265B3656AC}" srcOrd="8" destOrd="0" presId="urn:microsoft.com/office/officeart/2005/8/layout/radial3"/>
    <dgm:cxn modelId="{08EE0DB0-A12F-4379-ACEB-4598A1FADBE5}" type="presParOf" srcId="{C6589686-C5BD-42AC-BCF0-771A7182FA08}" destId="{48E49740-8849-43C0-AF52-4BB3810D606B}" srcOrd="9" destOrd="0" presId="urn:microsoft.com/office/officeart/2005/8/layout/radial3"/>
    <dgm:cxn modelId="{130F9B3D-A608-4ADE-9FCA-1D44AD10912E}" type="presParOf" srcId="{C6589686-C5BD-42AC-BCF0-771A7182FA08}" destId="{A1EA1DFC-D54A-4FCB-BC74-E1C54BA8578A}" srcOrd="10" destOrd="0" presId="urn:microsoft.com/office/officeart/2005/8/layout/radial3"/>
    <dgm:cxn modelId="{C0951FA0-AEE9-4010-AC97-8C37CBFCC30C}" type="presParOf" srcId="{C6589686-C5BD-42AC-BCF0-771A7182FA08}" destId="{482108EB-A4DC-4AB7-BA98-0391B10C0B9F}" srcOrd="1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90B17B-D4BD-4741-B314-808ECD2C74F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ED5D63F-A17B-48EE-9BBF-8FE714FA68E7}">
      <dgm:prSet phldrT="[Texto]"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pt-BR" sz="2000" b="1" dirty="0" smtClean="0">
              <a:latin typeface="Verdana" pitchFamily="34" charset="0"/>
            </a:rPr>
            <a:t>Ações de Saúde Preventiva</a:t>
          </a:r>
          <a:endParaRPr lang="pt-BR" sz="1600" b="1" dirty="0">
            <a:latin typeface="Verdana" pitchFamily="34" charset="0"/>
          </a:endParaRPr>
        </a:p>
      </dgm:t>
    </dgm:pt>
    <dgm:pt modelId="{5ADB7B51-0D5E-4165-90A3-DB1A01B0A695}" type="parTrans" cxnId="{C1DB0512-DBDA-481F-9293-43F157116176}">
      <dgm:prSet/>
      <dgm:spPr/>
      <dgm:t>
        <a:bodyPr/>
        <a:lstStyle/>
        <a:p>
          <a:endParaRPr lang="pt-BR"/>
        </a:p>
      </dgm:t>
    </dgm:pt>
    <dgm:pt modelId="{8F7F9156-CC5A-42D2-A522-20866180228E}" type="sibTrans" cxnId="{C1DB0512-DBDA-481F-9293-43F157116176}">
      <dgm:prSet/>
      <dgm:spPr/>
      <dgm:t>
        <a:bodyPr/>
        <a:lstStyle/>
        <a:p>
          <a:endParaRPr lang="pt-BR"/>
        </a:p>
      </dgm:t>
    </dgm:pt>
    <dgm:pt modelId="{FFC58DD7-25DB-4004-9B1D-EE342F434A6F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Imunização (Gripe, Tétano, Hepatite B)</a:t>
          </a:r>
          <a:endParaRPr lang="pt-BR" sz="1000" dirty="0">
            <a:latin typeface="Verdana" pitchFamily="34" charset="0"/>
          </a:endParaRPr>
        </a:p>
      </dgm:t>
    </dgm:pt>
    <dgm:pt modelId="{E08FB562-0F60-4230-9929-18858E8721C9}" type="parTrans" cxnId="{FFE53ADA-1A3A-4DB0-BAD1-07354291A75A}">
      <dgm:prSet/>
      <dgm:spPr/>
      <dgm:t>
        <a:bodyPr/>
        <a:lstStyle/>
        <a:p>
          <a:endParaRPr lang="pt-BR"/>
        </a:p>
      </dgm:t>
    </dgm:pt>
    <dgm:pt modelId="{7C7BA01E-BF38-46A5-B736-A588F94C28D0}" type="sibTrans" cxnId="{FFE53ADA-1A3A-4DB0-BAD1-07354291A75A}">
      <dgm:prSet/>
      <dgm:spPr/>
      <dgm:t>
        <a:bodyPr/>
        <a:lstStyle/>
        <a:p>
          <a:endParaRPr lang="pt-BR"/>
        </a:p>
      </dgm:t>
    </dgm:pt>
    <dgm:pt modelId="{ED79A1E6-E360-4639-BA5B-3ED745208E51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Prevenção DST/AIDS</a:t>
          </a:r>
          <a:endParaRPr lang="pt-BR" sz="1000" dirty="0">
            <a:latin typeface="Verdana" pitchFamily="34" charset="0"/>
          </a:endParaRPr>
        </a:p>
      </dgm:t>
    </dgm:pt>
    <dgm:pt modelId="{7BB5A27D-7BC2-45C4-BB4D-B8D39D6CA1B2}" type="parTrans" cxnId="{49B0E88D-142C-4581-8F3F-1FAEF6254F3A}">
      <dgm:prSet/>
      <dgm:spPr/>
      <dgm:t>
        <a:bodyPr/>
        <a:lstStyle/>
        <a:p>
          <a:endParaRPr lang="pt-BR"/>
        </a:p>
      </dgm:t>
    </dgm:pt>
    <dgm:pt modelId="{A015CCE3-A60E-4D76-B42C-70B70FBF39C8}" type="sibTrans" cxnId="{49B0E88D-142C-4581-8F3F-1FAEF6254F3A}">
      <dgm:prSet/>
      <dgm:spPr/>
      <dgm:t>
        <a:bodyPr/>
        <a:lstStyle/>
        <a:p>
          <a:endParaRPr lang="pt-BR"/>
        </a:p>
      </dgm:t>
    </dgm:pt>
    <dgm:pt modelId="{1E81C987-2D37-4B09-BECD-52F80DC8509B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Campanha contra Hipertensão e Diabete</a:t>
          </a:r>
          <a:endParaRPr lang="pt-BR" sz="1000" dirty="0">
            <a:latin typeface="Verdana" pitchFamily="34" charset="0"/>
          </a:endParaRPr>
        </a:p>
      </dgm:t>
    </dgm:pt>
    <dgm:pt modelId="{088D53F3-68BC-48B5-91D8-8778A638A6B7}" type="parTrans" cxnId="{0741FC5F-73E1-4581-B70A-21BA2C8130FE}">
      <dgm:prSet/>
      <dgm:spPr/>
      <dgm:t>
        <a:bodyPr/>
        <a:lstStyle/>
        <a:p>
          <a:endParaRPr lang="pt-BR"/>
        </a:p>
      </dgm:t>
    </dgm:pt>
    <dgm:pt modelId="{CA1A2532-0E74-4E68-963B-29911F243F30}" type="sibTrans" cxnId="{0741FC5F-73E1-4581-B70A-21BA2C8130FE}">
      <dgm:prSet/>
      <dgm:spPr/>
      <dgm:t>
        <a:bodyPr/>
        <a:lstStyle/>
        <a:p>
          <a:endParaRPr lang="pt-BR"/>
        </a:p>
      </dgm:t>
    </dgm:pt>
    <dgm:pt modelId="{E7B37104-D45E-4E94-8FB5-650EF4913A9C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Campanha Saúde da Mulher</a:t>
          </a:r>
          <a:endParaRPr lang="pt-BR" sz="1000" dirty="0">
            <a:latin typeface="Verdana" pitchFamily="34" charset="0"/>
          </a:endParaRPr>
        </a:p>
      </dgm:t>
    </dgm:pt>
    <dgm:pt modelId="{49651351-7A66-4052-BC8A-B821A963F727}" type="parTrans" cxnId="{5F0C73AB-268F-4E3D-8CFA-BE264CACC3F3}">
      <dgm:prSet/>
      <dgm:spPr/>
      <dgm:t>
        <a:bodyPr/>
        <a:lstStyle/>
        <a:p>
          <a:endParaRPr lang="pt-BR"/>
        </a:p>
      </dgm:t>
    </dgm:pt>
    <dgm:pt modelId="{01E9D400-C271-4621-B102-7CA55B63EAC0}" type="sibTrans" cxnId="{5F0C73AB-268F-4E3D-8CFA-BE264CACC3F3}">
      <dgm:prSet/>
      <dgm:spPr/>
      <dgm:t>
        <a:bodyPr/>
        <a:lstStyle/>
        <a:p>
          <a:endParaRPr lang="pt-BR"/>
        </a:p>
      </dgm:t>
    </dgm:pt>
    <dgm:pt modelId="{F249466D-A586-4FA3-B082-805855AB314A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Campanha Saúde do Homem</a:t>
          </a:r>
          <a:endParaRPr lang="pt-BR" sz="1000" dirty="0">
            <a:latin typeface="Verdana" pitchFamily="34" charset="0"/>
          </a:endParaRPr>
        </a:p>
      </dgm:t>
    </dgm:pt>
    <dgm:pt modelId="{902C0C95-704F-438A-A05B-27C3485F2A15}" type="parTrans" cxnId="{7E560118-074A-46CB-9F2F-689B9F3FA67A}">
      <dgm:prSet/>
      <dgm:spPr/>
      <dgm:t>
        <a:bodyPr/>
        <a:lstStyle/>
        <a:p>
          <a:endParaRPr lang="pt-BR"/>
        </a:p>
      </dgm:t>
    </dgm:pt>
    <dgm:pt modelId="{837ED66D-492B-433C-A244-09B3B7173956}" type="sibTrans" cxnId="{7E560118-074A-46CB-9F2F-689B9F3FA67A}">
      <dgm:prSet/>
      <dgm:spPr/>
      <dgm:t>
        <a:bodyPr/>
        <a:lstStyle/>
        <a:p>
          <a:endParaRPr lang="pt-BR"/>
        </a:p>
      </dgm:t>
    </dgm:pt>
    <dgm:pt modelId="{197A74C5-D4AF-4ABC-B05C-936F6EC8BD2F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Nutrição, Dietas </a:t>
          </a:r>
        </a:p>
      </dgm:t>
    </dgm:pt>
    <dgm:pt modelId="{985EC414-937F-4CB0-AEDB-8BBF3BF66182}" type="parTrans" cxnId="{1B303BAD-1DEC-459E-9AEA-96CDBC9BBCD1}">
      <dgm:prSet/>
      <dgm:spPr/>
      <dgm:t>
        <a:bodyPr/>
        <a:lstStyle/>
        <a:p>
          <a:endParaRPr lang="pt-BR"/>
        </a:p>
      </dgm:t>
    </dgm:pt>
    <dgm:pt modelId="{0AB47C21-269A-4BB2-82AD-7372FBA03AC2}" type="sibTrans" cxnId="{1B303BAD-1DEC-459E-9AEA-96CDBC9BBCD1}">
      <dgm:prSet/>
      <dgm:spPr/>
      <dgm:t>
        <a:bodyPr/>
        <a:lstStyle/>
        <a:p>
          <a:endParaRPr lang="pt-BR"/>
        </a:p>
      </dgm:t>
    </dgm:pt>
    <dgm:pt modelId="{09FFF643-F3BC-4499-9D94-52A74A01869E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pPr algn="r"/>
          <a:r>
            <a:rPr lang="pt-BR" sz="1000" dirty="0" smtClean="0">
              <a:latin typeface="Verdana" pitchFamily="34" charset="0"/>
            </a:rPr>
            <a:t>Campanha</a:t>
          </a:r>
        </a:p>
        <a:p>
          <a:pPr algn="r"/>
          <a:r>
            <a:rPr lang="pt-BR" sz="1000" dirty="0" smtClean="0">
              <a:latin typeface="Verdana" pitchFamily="34" charset="0"/>
            </a:rPr>
            <a:t>parasitose</a:t>
          </a:r>
          <a:endParaRPr lang="pt-BR" sz="1000" dirty="0">
            <a:latin typeface="Verdana" pitchFamily="34" charset="0"/>
          </a:endParaRPr>
        </a:p>
      </dgm:t>
    </dgm:pt>
    <dgm:pt modelId="{8F8F9A91-B0AF-48B2-A1BC-ACD600D9D694}" type="parTrans" cxnId="{F731F4E2-B8A0-49F2-BA70-B87FD22B211E}">
      <dgm:prSet/>
      <dgm:spPr/>
      <dgm:t>
        <a:bodyPr/>
        <a:lstStyle/>
        <a:p>
          <a:endParaRPr lang="pt-BR"/>
        </a:p>
      </dgm:t>
    </dgm:pt>
    <dgm:pt modelId="{62425589-EDA0-4C24-96A4-896EBE821F4A}" type="sibTrans" cxnId="{F731F4E2-B8A0-49F2-BA70-B87FD22B211E}">
      <dgm:prSet/>
      <dgm:spPr/>
      <dgm:t>
        <a:bodyPr/>
        <a:lstStyle/>
        <a:p>
          <a:endParaRPr lang="pt-BR"/>
        </a:p>
      </dgm:t>
    </dgm:pt>
    <dgm:pt modelId="{35AE6574-7CC6-4F0C-8098-BDC0B7DDE180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pPr algn="ctr"/>
          <a:r>
            <a:rPr lang="pt-BR" sz="1000" dirty="0" smtClean="0">
              <a:latin typeface="Verdana" pitchFamily="34" charset="0"/>
            </a:rPr>
            <a:t>Monitoramento dos atletas</a:t>
          </a:r>
          <a:endParaRPr lang="pt-BR" sz="1000" dirty="0">
            <a:latin typeface="Verdana" pitchFamily="34" charset="0"/>
          </a:endParaRPr>
        </a:p>
      </dgm:t>
    </dgm:pt>
    <dgm:pt modelId="{34881A67-D97E-4923-B764-12E7E6CE7D7E}" type="parTrans" cxnId="{B6E362C3-EA0D-46A9-9259-3F3248B4FB84}">
      <dgm:prSet/>
      <dgm:spPr/>
      <dgm:t>
        <a:bodyPr/>
        <a:lstStyle/>
        <a:p>
          <a:endParaRPr lang="pt-BR"/>
        </a:p>
      </dgm:t>
    </dgm:pt>
    <dgm:pt modelId="{8C450B7E-0458-4038-A98A-4407B5FC1DC4}" type="sibTrans" cxnId="{B6E362C3-EA0D-46A9-9259-3F3248B4FB84}">
      <dgm:prSet/>
      <dgm:spPr/>
      <dgm:t>
        <a:bodyPr/>
        <a:lstStyle/>
        <a:p>
          <a:endParaRPr lang="pt-BR"/>
        </a:p>
      </dgm:t>
    </dgm:pt>
    <dgm:pt modelId="{7B702BCF-5FE6-401F-8677-19A073675B94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Saúde Bucal </a:t>
          </a:r>
          <a:endParaRPr lang="pt-BR" sz="1000" dirty="0">
            <a:latin typeface="Verdana" pitchFamily="34" charset="0"/>
          </a:endParaRPr>
        </a:p>
      </dgm:t>
    </dgm:pt>
    <dgm:pt modelId="{9BDF05B9-AF9F-4F5E-ACC4-DA1191EA9701}" type="parTrans" cxnId="{A3900BAA-C1A9-4BB0-8044-5F9E56D79137}">
      <dgm:prSet/>
      <dgm:spPr/>
      <dgm:t>
        <a:bodyPr/>
        <a:lstStyle/>
        <a:p>
          <a:endParaRPr lang="pt-BR"/>
        </a:p>
      </dgm:t>
    </dgm:pt>
    <dgm:pt modelId="{F9B24C76-13BD-47D0-B708-B926EC42E917}" type="sibTrans" cxnId="{A3900BAA-C1A9-4BB0-8044-5F9E56D79137}">
      <dgm:prSet/>
      <dgm:spPr/>
      <dgm:t>
        <a:bodyPr/>
        <a:lstStyle/>
        <a:p>
          <a:endParaRPr lang="pt-BR"/>
        </a:p>
      </dgm:t>
    </dgm:pt>
    <dgm:pt modelId="{D6F146D3-2A94-4751-AAC1-2668C273BF32}">
      <dgm:prSet phldrT="[Texto]" phldr="1"/>
      <dgm:spPr/>
      <dgm:t>
        <a:bodyPr/>
        <a:lstStyle/>
        <a:p>
          <a:endParaRPr lang="pt-BR" dirty="0"/>
        </a:p>
      </dgm:t>
    </dgm:pt>
    <dgm:pt modelId="{8A8E01D6-E6EF-4FDA-99E6-B0D9C18309FF}" type="parTrans" cxnId="{0BD83624-EA9C-453F-8922-A9612177D66F}">
      <dgm:prSet/>
      <dgm:spPr/>
      <dgm:t>
        <a:bodyPr/>
        <a:lstStyle/>
        <a:p>
          <a:endParaRPr lang="pt-BR"/>
        </a:p>
      </dgm:t>
    </dgm:pt>
    <dgm:pt modelId="{6A4E62B1-5BAE-4281-8EAC-4FCD149A8367}" type="sibTrans" cxnId="{0BD83624-EA9C-453F-8922-A9612177D66F}">
      <dgm:prSet/>
      <dgm:spPr/>
      <dgm:t>
        <a:bodyPr/>
        <a:lstStyle/>
        <a:p>
          <a:endParaRPr lang="pt-BR"/>
        </a:p>
      </dgm:t>
    </dgm:pt>
    <dgm:pt modelId="{B9FAEFCE-C0DD-4805-B329-F4111FCF2002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smtClean="0">
              <a:latin typeface="Verdana" pitchFamily="34" charset="0"/>
            </a:rPr>
            <a:t>Controle de Colesterol</a:t>
          </a:r>
          <a:endParaRPr lang="pt-BR" sz="1000" dirty="0">
            <a:latin typeface="Verdana" pitchFamily="34" charset="0"/>
          </a:endParaRPr>
        </a:p>
      </dgm:t>
    </dgm:pt>
    <dgm:pt modelId="{CBA50942-1DCD-4DC4-A4D3-3E3CD0D518D2}" type="parTrans" cxnId="{8EF1856B-D9AD-4FD4-90DA-E000D38E9D19}">
      <dgm:prSet/>
      <dgm:spPr/>
      <dgm:t>
        <a:bodyPr/>
        <a:lstStyle/>
        <a:p>
          <a:endParaRPr lang="pt-BR"/>
        </a:p>
      </dgm:t>
    </dgm:pt>
    <dgm:pt modelId="{7172477D-7633-455D-B3B8-E7D09CBC273A}" type="sibTrans" cxnId="{8EF1856B-D9AD-4FD4-90DA-E000D38E9D19}">
      <dgm:prSet/>
      <dgm:spPr/>
      <dgm:t>
        <a:bodyPr/>
        <a:lstStyle/>
        <a:p>
          <a:endParaRPr lang="pt-BR"/>
        </a:p>
      </dgm:t>
    </dgm:pt>
    <dgm:pt modelId="{1E2F9916-9AD0-4FC4-84DF-5E69240E7A05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dirty="0" err="1" smtClean="0">
              <a:latin typeface="Verdana" pitchFamily="34" charset="0"/>
            </a:rPr>
            <a:t>Alcool</a:t>
          </a:r>
          <a:r>
            <a:rPr lang="pt-BR" sz="1000" dirty="0" smtClean="0">
              <a:latin typeface="Verdana" pitchFamily="34" charset="0"/>
            </a:rPr>
            <a:t> e drogas</a:t>
          </a:r>
          <a:endParaRPr lang="pt-BR" sz="1000" dirty="0">
            <a:latin typeface="Verdana" pitchFamily="34" charset="0"/>
          </a:endParaRPr>
        </a:p>
      </dgm:t>
    </dgm:pt>
    <dgm:pt modelId="{7338CFAB-271C-40DD-91AF-7180E09EC210}" type="parTrans" cxnId="{C21C6DFE-1541-47FA-86F6-6561744BFA26}">
      <dgm:prSet/>
      <dgm:spPr/>
      <dgm:t>
        <a:bodyPr/>
        <a:lstStyle/>
        <a:p>
          <a:endParaRPr lang="pt-BR"/>
        </a:p>
      </dgm:t>
    </dgm:pt>
    <dgm:pt modelId="{CF0E010E-9741-4CE2-8948-DFFB96E7FCA4}" type="sibTrans" cxnId="{C21C6DFE-1541-47FA-86F6-6561744BFA26}">
      <dgm:prSet/>
      <dgm:spPr/>
      <dgm:t>
        <a:bodyPr/>
        <a:lstStyle/>
        <a:p>
          <a:endParaRPr lang="pt-BR"/>
        </a:p>
      </dgm:t>
    </dgm:pt>
    <dgm:pt modelId="{5115BE5E-AAA2-4686-9A45-9E4835BDF33F}">
      <dgm:prSet phldrT="[Texto]" custT="1"/>
      <dgm:spPr>
        <a:solidFill>
          <a:srgbClr val="C0F1F8">
            <a:alpha val="42000"/>
          </a:srgbClr>
        </a:solidFill>
      </dgm:spPr>
      <dgm:t>
        <a:bodyPr/>
        <a:lstStyle/>
        <a:p>
          <a:r>
            <a:rPr lang="pt-BR" sz="1000" smtClean="0">
              <a:latin typeface="Verdana" pitchFamily="34" charset="0"/>
            </a:rPr>
            <a:t>Campanha contra Tabagismo</a:t>
          </a:r>
          <a:endParaRPr lang="pt-BR" sz="1000" dirty="0">
            <a:latin typeface="Verdana" pitchFamily="34" charset="0"/>
          </a:endParaRPr>
        </a:p>
      </dgm:t>
    </dgm:pt>
    <dgm:pt modelId="{6254DF4B-413D-46FE-B7EB-31B3AEAA695C}" type="parTrans" cxnId="{6A8619B7-5153-43CF-8A64-08010FBD1F17}">
      <dgm:prSet/>
      <dgm:spPr/>
      <dgm:t>
        <a:bodyPr/>
        <a:lstStyle/>
        <a:p>
          <a:endParaRPr lang="pt-BR"/>
        </a:p>
      </dgm:t>
    </dgm:pt>
    <dgm:pt modelId="{06D3EB9C-02C4-44F7-BF8F-3192EBF90D93}" type="sibTrans" cxnId="{6A8619B7-5153-43CF-8A64-08010FBD1F17}">
      <dgm:prSet/>
      <dgm:spPr/>
      <dgm:t>
        <a:bodyPr/>
        <a:lstStyle/>
        <a:p>
          <a:endParaRPr lang="pt-BR"/>
        </a:p>
      </dgm:t>
    </dgm:pt>
    <dgm:pt modelId="{376E76F5-C50F-48E2-BB51-5188A1687AA5}" type="pres">
      <dgm:prSet presAssocID="{5190B17B-D4BD-4741-B314-808ECD2C74F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6589686-C5BD-42AC-BCF0-771A7182FA08}" type="pres">
      <dgm:prSet presAssocID="{5190B17B-D4BD-4741-B314-808ECD2C74F0}" presName="radial" presStyleCnt="0">
        <dgm:presLayoutVars>
          <dgm:animLvl val="ctr"/>
        </dgm:presLayoutVars>
      </dgm:prSet>
      <dgm:spPr/>
    </dgm:pt>
    <dgm:pt modelId="{25502BD5-E0C0-4369-88CC-6DCC2082EC2F}" type="pres">
      <dgm:prSet presAssocID="{2ED5D63F-A17B-48EE-9BBF-8FE714FA68E7}" presName="centerShape" presStyleLbl="vennNode1" presStyleIdx="0" presStyleCnt="13" custScaleX="154814" custScaleY="150724"/>
      <dgm:spPr/>
      <dgm:t>
        <a:bodyPr/>
        <a:lstStyle/>
        <a:p>
          <a:endParaRPr lang="pt-BR"/>
        </a:p>
      </dgm:t>
    </dgm:pt>
    <dgm:pt modelId="{930F7A05-A685-4820-A656-78EF97D4EB6D}" type="pres">
      <dgm:prSet presAssocID="{FFC58DD7-25DB-4004-9B1D-EE342F434A6F}" presName="node" presStyleLbl="vennNode1" presStyleIdx="1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E89C8D-2822-417D-A3C0-5B4F424F3CF3}" type="pres">
      <dgm:prSet presAssocID="{ED79A1E6-E360-4639-BA5B-3ED745208E51}" presName="node" presStyleLbl="vennNode1" presStyleIdx="2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31377F-2018-4200-A65D-96CC948CDA05}" type="pres">
      <dgm:prSet presAssocID="{1E2F9916-9AD0-4FC4-84DF-5E69240E7A05}" presName="node" presStyleLbl="vennNode1" presStyleIdx="3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C70A21-7D95-4A85-B4EF-14837641C7C1}" type="pres">
      <dgm:prSet presAssocID="{5115BE5E-AAA2-4686-9A45-9E4835BDF33F}" presName="node" presStyleLbl="vennNode1" presStyleIdx="4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0369DB-ADFE-428E-9240-D329A480CE4F}" type="pres">
      <dgm:prSet presAssocID="{1E81C987-2D37-4B09-BECD-52F80DC8509B}" presName="node" presStyleLbl="vennNode1" presStyleIdx="5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F407887-8B0F-4EA0-9F03-4C3F36C18D1B}" type="pres">
      <dgm:prSet presAssocID="{B9FAEFCE-C0DD-4805-B329-F4111FCF2002}" presName="node" presStyleLbl="vennNode1" presStyleIdx="6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10811A-C5E6-43F2-AEA6-F129545469C9}" type="pres">
      <dgm:prSet presAssocID="{E7B37104-D45E-4E94-8FB5-650EF4913A9C}" presName="node" presStyleLbl="vennNode1" presStyleIdx="7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ABD3577-1340-4A7E-8D16-7A0BD5F3542B}" type="pres">
      <dgm:prSet presAssocID="{F249466D-A586-4FA3-B082-805855AB314A}" presName="node" presStyleLbl="vennNode1" presStyleIdx="8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84AF39-6621-4006-A6D2-59265B3656AC}" type="pres">
      <dgm:prSet presAssocID="{09FFF643-F3BC-4499-9D94-52A74A01869E}" presName="node" presStyleLbl="vennNode1" presStyleIdx="9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E49740-8849-43C0-AF52-4BB3810D606B}" type="pres">
      <dgm:prSet presAssocID="{35AE6574-7CC6-4F0C-8098-BDC0B7DDE180}" presName="node" presStyleLbl="vennNode1" presStyleIdx="10" presStyleCnt="13" custScaleX="113238" custScaleY="10017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EA1DFC-D54A-4FCB-BC74-E1C54BA8578A}" type="pres">
      <dgm:prSet presAssocID="{7B702BCF-5FE6-401F-8677-19A073675B94}" presName="node" presStyleLbl="vennNode1" presStyleIdx="11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108EB-A4DC-4AB7-BA98-0391B10C0B9F}" type="pres">
      <dgm:prSet presAssocID="{197A74C5-D4AF-4ABC-B05C-936F6EC8BD2F}" presName="node" presStyleLbl="vennNode1" presStyleIdx="12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352842-DB4C-4015-8C43-5618A1DCD51E}" type="presOf" srcId="{F249466D-A586-4FA3-B082-805855AB314A}" destId="{4ABD3577-1340-4A7E-8D16-7A0BD5F3542B}" srcOrd="0" destOrd="0" presId="urn:microsoft.com/office/officeart/2005/8/layout/radial3"/>
    <dgm:cxn modelId="{A22BF396-4909-4082-8F9E-D19889681025}" type="presOf" srcId="{B9FAEFCE-C0DD-4805-B329-F4111FCF2002}" destId="{0F407887-8B0F-4EA0-9F03-4C3F36C18D1B}" srcOrd="0" destOrd="0" presId="urn:microsoft.com/office/officeart/2005/8/layout/radial3"/>
    <dgm:cxn modelId="{4592107F-ADFE-4537-A581-064C61B445BD}" type="presOf" srcId="{7B702BCF-5FE6-401F-8677-19A073675B94}" destId="{A1EA1DFC-D54A-4FCB-BC74-E1C54BA8578A}" srcOrd="0" destOrd="0" presId="urn:microsoft.com/office/officeart/2005/8/layout/radial3"/>
    <dgm:cxn modelId="{0741FC5F-73E1-4581-B70A-21BA2C8130FE}" srcId="{2ED5D63F-A17B-48EE-9BBF-8FE714FA68E7}" destId="{1E81C987-2D37-4B09-BECD-52F80DC8509B}" srcOrd="4" destOrd="0" parTransId="{088D53F3-68BC-48B5-91D8-8778A638A6B7}" sibTransId="{CA1A2532-0E74-4E68-963B-29911F243F30}"/>
    <dgm:cxn modelId="{C1DB0512-DBDA-481F-9293-43F157116176}" srcId="{5190B17B-D4BD-4741-B314-808ECD2C74F0}" destId="{2ED5D63F-A17B-48EE-9BBF-8FE714FA68E7}" srcOrd="0" destOrd="0" parTransId="{5ADB7B51-0D5E-4165-90A3-DB1A01B0A695}" sibTransId="{8F7F9156-CC5A-42D2-A522-20866180228E}"/>
    <dgm:cxn modelId="{0BD83624-EA9C-453F-8922-A9612177D66F}" srcId="{5190B17B-D4BD-4741-B314-808ECD2C74F0}" destId="{D6F146D3-2A94-4751-AAC1-2668C273BF32}" srcOrd="1" destOrd="0" parTransId="{8A8E01D6-E6EF-4FDA-99E6-B0D9C18309FF}" sibTransId="{6A4E62B1-5BAE-4281-8EAC-4FCD149A8367}"/>
    <dgm:cxn modelId="{B285596C-62BF-428D-8A01-F2D4CB992275}" type="presOf" srcId="{5190B17B-D4BD-4741-B314-808ECD2C74F0}" destId="{376E76F5-C50F-48E2-BB51-5188A1687AA5}" srcOrd="0" destOrd="0" presId="urn:microsoft.com/office/officeart/2005/8/layout/radial3"/>
    <dgm:cxn modelId="{1B303BAD-1DEC-459E-9AEA-96CDBC9BBCD1}" srcId="{2ED5D63F-A17B-48EE-9BBF-8FE714FA68E7}" destId="{197A74C5-D4AF-4ABC-B05C-936F6EC8BD2F}" srcOrd="11" destOrd="0" parTransId="{985EC414-937F-4CB0-AEDB-8BBF3BF66182}" sibTransId="{0AB47C21-269A-4BB2-82AD-7372FBA03AC2}"/>
    <dgm:cxn modelId="{8EF1856B-D9AD-4FD4-90DA-E000D38E9D19}" srcId="{2ED5D63F-A17B-48EE-9BBF-8FE714FA68E7}" destId="{B9FAEFCE-C0DD-4805-B329-F4111FCF2002}" srcOrd="5" destOrd="0" parTransId="{CBA50942-1DCD-4DC4-A4D3-3E3CD0D518D2}" sibTransId="{7172477D-7633-455D-B3B8-E7D09CBC273A}"/>
    <dgm:cxn modelId="{7F62C305-6F46-4E44-9DA5-28C439FC4D57}" type="presOf" srcId="{197A74C5-D4AF-4ABC-B05C-936F6EC8BD2F}" destId="{482108EB-A4DC-4AB7-BA98-0391B10C0B9F}" srcOrd="0" destOrd="0" presId="urn:microsoft.com/office/officeart/2005/8/layout/radial3"/>
    <dgm:cxn modelId="{33507B34-46FA-4E64-81C7-09DECE17CBA9}" type="presOf" srcId="{5115BE5E-AAA2-4686-9A45-9E4835BDF33F}" destId="{1FC70A21-7D95-4A85-B4EF-14837641C7C1}" srcOrd="0" destOrd="0" presId="urn:microsoft.com/office/officeart/2005/8/layout/radial3"/>
    <dgm:cxn modelId="{97F8869D-BBA3-4F62-A4D4-D1C703CD272B}" type="presOf" srcId="{35AE6574-7CC6-4F0C-8098-BDC0B7DDE180}" destId="{48E49740-8849-43C0-AF52-4BB3810D606B}" srcOrd="0" destOrd="0" presId="urn:microsoft.com/office/officeart/2005/8/layout/radial3"/>
    <dgm:cxn modelId="{B6E362C3-EA0D-46A9-9259-3F3248B4FB84}" srcId="{2ED5D63F-A17B-48EE-9BBF-8FE714FA68E7}" destId="{35AE6574-7CC6-4F0C-8098-BDC0B7DDE180}" srcOrd="9" destOrd="0" parTransId="{34881A67-D97E-4923-B764-12E7E6CE7D7E}" sibTransId="{8C450B7E-0458-4038-A98A-4407B5FC1DC4}"/>
    <dgm:cxn modelId="{5073A046-FA0F-4C15-AEE0-46D4E07BE4FC}" type="presOf" srcId="{09FFF643-F3BC-4499-9D94-52A74A01869E}" destId="{9384AF39-6621-4006-A6D2-59265B3656AC}" srcOrd="0" destOrd="0" presId="urn:microsoft.com/office/officeart/2005/8/layout/radial3"/>
    <dgm:cxn modelId="{FFE53ADA-1A3A-4DB0-BAD1-07354291A75A}" srcId="{2ED5D63F-A17B-48EE-9BBF-8FE714FA68E7}" destId="{FFC58DD7-25DB-4004-9B1D-EE342F434A6F}" srcOrd="0" destOrd="0" parTransId="{E08FB562-0F60-4230-9929-18858E8721C9}" sibTransId="{7C7BA01E-BF38-46A5-B736-A588F94C28D0}"/>
    <dgm:cxn modelId="{64D77072-0158-48CE-B696-ED0EC3392248}" type="presOf" srcId="{2ED5D63F-A17B-48EE-9BBF-8FE714FA68E7}" destId="{25502BD5-E0C0-4369-88CC-6DCC2082EC2F}" srcOrd="0" destOrd="0" presId="urn:microsoft.com/office/officeart/2005/8/layout/radial3"/>
    <dgm:cxn modelId="{A354DE78-EE1D-4F69-86B5-2A6D5024E452}" type="presOf" srcId="{1E81C987-2D37-4B09-BECD-52F80DC8509B}" destId="{790369DB-ADFE-428E-9240-D329A480CE4F}" srcOrd="0" destOrd="0" presId="urn:microsoft.com/office/officeart/2005/8/layout/radial3"/>
    <dgm:cxn modelId="{5F0C73AB-268F-4E3D-8CFA-BE264CACC3F3}" srcId="{2ED5D63F-A17B-48EE-9BBF-8FE714FA68E7}" destId="{E7B37104-D45E-4E94-8FB5-650EF4913A9C}" srcOrd="6" destOrd="0" parTransId="{49651351-7A66-4052-BC8A-B821A963F727}" sibTransId="{01E9D400-C271-4621-B102-7CA55B63EAC0}"/>
    <dgm:cxn modelId="{A3900BAA-C1A9-4BB0-8044-5F9E56D79137}" srcId="{2ED5D63F-A17B-48EE-9BBF-8FE714FA68E7}" destId="{7B702BCF-5FE6-401F-8677-19A073675B94}" srcOrd="10" destOrd="0" parTransId="{9BDF05B9-AF9F-4F5E-ACC4-DA1191EA9701}" sibTransId="{F9B24C76-13BD-47D0-B708-B926EC42E917}"/>
    <dgm:cxn modelId="{6A8619B7-5153-43CF-8A64-08010FBD1F17}" srcId="{2ED5D63F-A17B-48EE-9BBF-8FE714FA68E7}" destId="{5115BE5E-AAA2-4686-9A45-9E4835BDF33F}" srcOrd="3" destOrd="0" parTransId="{6254DF4B-413D-46FE-B7EB-31B3AEAA695C}" sibTransId="{06D3EB9C-02C4-44F7-BF8F-3192EBF90D93}"/>
    <dgm:cxn modelId="{7E560118-074A-46CB-9F2F-689B9F3FA67A}" srcId="{2ED5D63F-A17B-48EE-9BBF-8FE714FA68E7}" destId="{F249466D-A586-4FA3-B082-805855AB314A}" srcOrd="7" destOrd="0" parTransId="{902C0C95-704F-438A-A05B-27C3485F2A15}" sibTransId="{837ED66D-492B-433C-A244-09B3B7173956}"/>
    <dgm:cxn modelId="{CBE43E89-B481-4C65-AAA1-B41FB74C1862}" type="presOf" srcId="{FFC58DD7-25DB-4004-9B1D-EE342F434A6F}" destId="{930F7A05-A685-4820-A656-78EF97D4EB6D}" srcOrd="0" destOrd="0" presId="urn:microsoft.com/office/officeart/2005/8/layout/radial3"/>
    <dgm:cxn modelId="{49B0E88D-142C-4581-8F3F-1FAEF6254F3A}" srcId="{2ED5D63F-A17B-48EE-9BBF-8FE714FA68E7}" destId="{ED79A1E6-E360-4639-BA5B-3ED745208E51}" srcOrd="1" destOrd="0" parTransId="{7BB5A27D-7BC2-45C4-BB4D-B8D39D6CA1B2}" sibTransId="{A015CCE3-A60E-4D76-B42C-70B70FBF39C8}"/>
    <dgm:cxn modelId="{C21C6DFE-1541-47FA-86F6-6561744BFA26}" srcId="{2ED5D63F-A17B-48EE-9BBF-8FE714FA68E7}" destId="{1E2F9916-9AD0-4FC4-84DF-5E69240E7A05}" srcOrd="2" destOrd="0" parTransId="{7338CFAB-271C-40DD-91AF-7180E09EC210}" sibTransId="{CF0E010E-9741-4CE2-8948-DFFB96E7FCA4}"/>
    <dgm:cxn modelId="{CCB5BD1B-BA74-47A3-83D1-287C88D04F11}" type="presOf" srcId="{1E2F9916-9AD0-4FC4-84DF-5E69240E7A05}" destId="{0031377F-2018-4200-A65D-96CC948CDA05}" srcOrd="0" destOrd="0" presId="urn:microsoft.com/office/officeart/2005/8/layout/radial3"/>
    <dgm:cxn modelId="{4BFEC8D8-845C-4E89-A611-4CCC7F2982CA}" type="presOf" srcId="{E7B37104-D45E-4E94-8FB5-650EF4913A9C}" destId="{9C10811A-C5E6-43F2-AEA6-F129545469C9}" srcOrd="0" destOrd="0" presId="urn:microsoft.com/office/officeart/2005/8/layout/radial3"/>
    <dgm:cxn modelId="{AA7831A0-536B-4234-9749-1133D048FF6B}" type="presOf" srcId="{ED79A1E6-E360-4639-BA5B-3ED745208E51}" destId="{BDE89C8D-2822-417D-A3C0-5B4F424F3CF3}" srcOrd="0" destOrd="0" presId="urn:microsoft.com/office/officeart/2005/8/layout/radial3"/>
    <dgm:cxn modelId="{F731F4E2-B8A0-49F2-BA70-B87FD22B211E}" srcId="{2ED5D63F-A17B-48EE-9BBF-8FE714FA68E7}" destId="{09FFF643-F3BC-4499-9D94-52A74A01869E}" srcOrd="8" destOrd="0" parTransId="{8F8F9A91-B0AF-48B2-A1BC-ACD600D9D694}" sibTransId="{62425589-EDA0-4C24-96A4-896EBE821F4A}"/>
    <dgm:cxn modelId="{E5918E5F-2FAB-4C29-BE55-B47E2EBA2636}" type="presParOf" srcId="{376E76F5-C50F-48E2-BB51-5188A1687AA5}" destId="{C6589686-C5BD-42AC-BCF0-771A7182FA08}" srcOrd="0" destOrd="0" presId="urn:microsoft.com/office/officeart/2005/8/layout/radial3"/>
    <dgm:cxn modelId="{885E4437-480B-4E84-A205-0936E5E37921}" type="presParOf" srcId="{C6589686-C5BD-42AC-BCF0-771A7182FA08}" destId="{25502BD5-E0C0-4369-88CC-6DCC2082EC2F}" srcOrd="0" destOrd="0" presId="urn:microsoft.com/office/officeart/2005/8/layout/radial3"/>
    <dgm:cxn modelId="{B712BF49-3901-466D-B499-2AB208DEC3F2}" type="presParOf" srcId="{C6589686-C5BD-42AC-BCF0-771A7182FA08}" destId="{930F7A05-A685-4820-A656-78EF97D4EB6D}" srcOrd="1" destOrd="0" presId="urn:microsoft.com/office/officeart/2005/8/layout/radial3"/>
    <dgm:cxn modelId="{F958EEFE-713D-4EB7-B34B-D554494D1CE5}" type="presParOf" srcId="{C6589686-C5BD-42AC-BCF0-771A7182FA08}" destId="{BDE89C8D-2822-417D-A3C0-5B4F424F3CF3}" srcOrd="2" destOrd="0" presId="urn:microsoft.com/office/officeart/2005/8/layout/radial3"/>
    <dgm:cxn modelId="{50664399-C982-4DB0-8098-9E252BB7B90E}" type="presParOf" srcId="{C6589686-C5BD-42AC-BCF0-771A7182FA08}" destId="{0031377F-2018-4200-A65D-96CC948CDA05}" srcOrd="3" destOrd="0" presId="urn:microsoft.com/office/officeart/2005/8/layout/radial3"/>
    <dgm:cxn modelId="{0DC2A19B-C20A-42DC-B102-AA920A87D570}" type="presParOf" srcId="{C6589686-C5BD-42AC-BCF0-771A7182FA08}" destId="{1FC70A21-7D95-4A85-B4EF-14837641C7C1}" srcOrd="4" destOrd="0" presId="urn:microsoft.com/office/officeart/2005/8/layout/radial3"/>
    <dgm:cxn modelId="{AD2DFA76-3AE4-4A9D-A25F-14546508FE15}" type="presParOf" srcId="{C6589686-C5BD-42AC-BCF0-771A7182FA08}" destId="{790369DB-ADFE-428E-9240-D329A480CE4F}" srcOrd="5" destOrd="0" presId="urn:microsoft.com/office/officeart/2005/8/layout/radial3"/>
    <dgm:cxn modelId="{65056562-F63D-4B5C-A608-27DA4468AB0F}" type="presParOf" srcId="{C6589686-C5BD-42AC-BCF0-771A7182FA08}" destId="{0F407887-8B0F-4EA0-9F03-4C3F36C18D1B}" srcOrd="6" destOrd="0" presId="urn:microsoft.com/office/officeart/2005/8/layout/radial3"/>
    <dgm:cxn modelId="{6CC769F4-5F15-4F6F-B21D-EE2147068376}" type="presParOf" srcId="{C6589686-C5BD-42AC-BCF0-771A7182FA08}" destId="{9C10811A-C5E6-43F2-AEA6-F129545469C9}" srcOrd="7" destOrd="0" presId="urn:microsoft.com/office/officeart/2005/8/layout/radial3"/>
    <dgm:cxn modelId="{59E907D0-6A91-4CA0-8DE1-5DEC02BACC8C}" type="presParOf" srcId="{C6589686-C5BD-42AC-BCF0-771A7182FA08}" destId="{4ABD3577-1340-4A7E-8D16-7A0BD5F3542B}" srcOrd="8" destOrd="0" presId="urn:microsoft.com/office/officeart/2005/8/layout/radial3"/>
    <dgm:cxn modelId="{047EE1C1-1D4A-43A8-B20F-5F5938F90E70}" type="presParOf" srcId="{C6589686-C5BD-42AC-BCF0-771A7182FA08}" destId="{9384AF39-6621-4006-A6D2-59265B3656AC}" srcOrd="9" destOrd="0" presId="urn:microsoft.com/office/officeart/2005/8/layout/radial3"/>
    <dgm:cxn modelId="{0669D182-20F3-4ED0-8B4E-55E28D386045}" type="presParOf" srcId="{C6589686-C5BD-42AC-BCF0-771A7182FA08}" destId="{48E49740-8849-43C0-AF52-4BB3810D606B}" srcOrd="10" destOrd="0" presId="urn:microsoft.com/office/officeart/2005/8/layout/radial3"/>
    <dgm:cxn modelId="{F9C7DC6B-64ED-417D-A4B6-9E889B76F242}" type="presParOf" srcId="{C6589686-C5BD-42AC-BCF0-771A7182FA08}" destId="{A1EA1DFC-D54A-4FCB-BC74-E1C54BA8578A}" srcOrd="11" destOrd="0" presId="urn:microsoft.com/office/officeart/2005/8/layout/radial3"/>
    <dgm:cxn modelId="{ED3671E4-ACBA-4AC6-A079-E549332EFB55}" type="presParOf" srcId="{C6589686-C5BD-42AC-BCF0-771A7182FA08}" destId="{482108EB-A4DC-4AB7-BA98-0391B10C0B9F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D2A3E0-4284-4A19-BD51-FBF967877D2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FE3A4B-DE12-483B-BD21-39FF8A4B95F0}">
      <dgm:prSet phldrT="[Texto]" custT="1"/>
      <dgm:spPr>
        <a:solidFill>
          <a:srgbClr val="CCFF66"/>
        </a:solidFill>
      </dgm:spPr>
      <dgm:t>
        <a:bodyPr/>
        <a:lstStyle/>
        <a:p>
          <a:r>
            <a:rPr lang="pt-BR" sz="1600" b="0" dirty="0" smtClean="0">
              <a:solidFill>
                <a:schemeClr val="tx1"/>
              </a:solidFill>
              <a:latin typeface="Verdana" pitchFamily="34" charset="0"/>
            </a:rPr>
            <a:t>Treinamentos:  reeducação postural</a:t>
          </a:r>
          <a:endParaRPr lang="pt-BR" sz="1600" dirty="0"/>
        </a:p>
      </dgm:t>
    </dgm:pt>
    <dgm:pt modelId="{855BB02D-AF82-47C7-B85C-3CD0FC649DCF}" type="parTrans" cxnId="{9AF34D5F-3FF1-49C2-9A54-FA81EC9EDDEF}">
      <dgm:prSet/>
      <dgm:spPr/>
      <dgm:t>
        <a:bodyPr/>
        <a:lstStyle/>
        <a:p>
          <a:endParaRPr lang="pt-BR" sz="1600"/>
        </a:p>
      </dgm:t>
    </dgm:pt>
    <dgm:pt modelId="{55D3A316-3265-42B8-9AE4-1E4688A0358C}" type="sibTrans" cxnId="{9AF34D5F-3FF1-49C2-9A54-FA81EC9EDDEF}">
      <dgm:prSet/>
      <dgm:spPr>
        <a:solidFill>
          <a:srgbClr val="CCFF66"/>
        </a:solidFill>
      </dgm:spPr>
      <dgm:t>
        <a:bodyPr/>
        <a:lstStyle/>
        <a:p>
          <a:endParaRPr lang="pt-BR" sz="1600"/>
        </a:p>
      </dgm:t>
    </dgm:pt>
    <dgm:pt modelId="{492A66A9-901A-4F23-A02F-47ADBC9F1721}">
      <dgm:prSet phldrT="[Texto]" custT="1"/>
      <dgm:spPr>
        <a:solidFill>
          <a:srgbClr val="CCFF66"/>
        </a:solidFill>
      </dgm:spPr>
      <dgm:t>
        <a:bodyPr/>
        <a:lstStyle/>
        <a:p>
          <a:r>
            <a:rPr lang="pt-BR" sz="1600" b="0" dirty="0" smtClean="0">
              <a:solidFill>
                <a:schemeClr val="tx1"/>
              </a:solidFill>
              <a:latin typeface="Verdana" pitchFamily="34" charset="0"/>
            </a:rPr>
            <a:t>Palestras  temas diversificados</a:t>
          </a:r>
          <a:endParaRPr lang="pt-BR" sz="1600" dirty="0"/>
        </a:p>
      </dgm:t>
    </dgm:pt>
    <dgm:pt modelId="{E95F311F-90CF-49B8-8DCB-FDF7419488AA}" type="parTrans" cxnId="{F6528242-CEC5-4491-9875-9E1C123BFB09}">
      <dgm:prSet/>
      <dgm:spPr/>
      <dgm:t>
        <a:bodyPr/>
        <a:lstStyle/>
        <a:p>
          <a:endParaRPr lang="pt-BR" sz="1600"/>
        </a:p>
      </dgm:t>
    </dgm:pt>
    <dgm:pt modelId="{F2CB2ACC-BE85-4915-84E7-199A05E9EAA7}" type="sibTrans" cxnId="{F6528242-CEC5-4491-9875-9E1C123BFB09}">
      <dgm:prSet/>
      <dgm:spPr/>
      <dgm:t>
        <a:bodyPr/>
        <a:lstStyle/>
        <a:p>
          <a:endParaRPr lang="pt-BR" sz="1600"/>
        </a:p>
      </dgm:t>
    </dgm:pt>
    <dgm:pt modelId="{47D17087-6598-4929-87FD-45EA3E3ACA1F}">
      <dgm:prSet phldrT="[Texto]" custT="1"/>
      <dgm:spPr>
        <a:solidFill>
          <a:srgbClr val="CCFF66"/>
        </a:solidFill>
      </dgm:spPr>
      <dgm:t>
        <a:bodyPr/>
        <a:lstStyle/>
        <a:p>
          <a:r>
            <a:rPr lang="pt-BR" sz="1600" b="0" dirty="0" smtClean="0">
              <a:solidFill>
                <a:schemeClr val="tx1"/>
              </a:solidFill>
              <a:latin typeface="Verdana" pitchFamily="34" charset="0"/>
            </a:rPr>
            <a:t>Treinamentos: Primeiros Socorros  (B.Emergência )</a:t>
          </a:r>
          <a:endParaRPr lang="pt-BR" sz="1600" dirty="0"/>
        </a:p>
      </dgm:t>
    </dgm:pt>
    <dgm:pt modelId="{E1A5642B-18E9-468D-B094-B2E23AEB6169}" type="parTrans" cxnId="{971FFE88-A2AA-4A6B-8B65-2BC88EBA659E}">
      <dgm:prSet/>
      <dgm:spPr/>
      <dgm:t>
        <a:bodyPr/>
        <a:lstStyle/>
        <a:p>
          <a:endParaRPr lang="pt-BR" sz="1600"/>
        </a:p>
      </dgm:t>
    </dgm:pt>
    <dgm:pt modelId="{1CFE9944-0790-464C-8474-84EA8FE978D3}" type="sibTrans" cxnId="{971FFE88-A2AA-4A6B-8B65-2BC88EBA659E}">
      <dgm:prSet/>
      <dgm:spPr/>
      <dgm:t>
        <a:bodyPr/>
        <a:lstStyle/>
        <a:p>
          <a:endParaRPr lang="pt-BR" sz="1600"/>
        </a:p>
      </dgm:t>
    </dgm:pt>
    <dgm:pt modelId="{25248898-7FEF-4AC6-A471-F86C08CCAED1}">
      <dgm:prSet phldrT="[Texto]" custT="1"/>
      <dgm:spPr>
        <a:solidFill>
          <a:srgbClr val="CCFF66"/>
        </a:solidFill>
      </dgm:spPr>
      <dgm:t>
        <a:bodyPr/>
        <a:lstStyle/>
        <a:p>
          <a:r>
            <a:rPr lang="pt-BR" sz="1600" b="0" dirty="0" smtClean="0">
              <a:solidFill>
                <a:schemeClr val="tx1"/>
              </a:solidFill>
              <a:latin typeface="Verdana" pitchFamily="34" charset="0"/>
            </a:rPr>
            <a:t>Exposições – “Espaço do conhecimento”</a:t>
          </a:r>
          <a:endParaRPr lang="pt-BR" sz="1600" dirty="0"/>
        </a:p>
      </dgm:t>
    </dgm:pt>
    <dgm:pt modelId="{0BB839E2-1C72-45B0-A60D-B0CD47B7F629}" type="parTrans" cxnId="{3624DE79-3E88-4C57-9E24-9E35217C9482}">
      <dgm:prSet/>
      <dgm:spPr/>
      <dgm:t>
        <a:bodyPr/>
        <a:lstStyle/>
        <a:p>
          <a:endParaRPr lang="pt-BR" sz="1600"/>
        </a:p>
      </dgm:t>
    </dgm:pt>
    <dgm:pt modelId="{E8D89F1A-A7F1-44CC-AEC0-F548AEFBE6CF}" type="sibTrans" cxnId="{3624DE79-3E88-4C57-9E24-9E35217C9482}">
      <dgm:prSet/>
      <dgm:spPr/>
      <dgm:t>
        <a:bodyPr/>
        <a:lstStyle/>
        <a:p>
          <a:endParaRPr lang="pt-BR" sz="1600"/>
        </a:p>
      </dgm:t>
    </dgm:pt>
    <dgm:pt modelId="{5F7C4C9C-3112-4A93-86FA-E57C08B00A40}">
      <dgm:prSet phldrT="[Texto]" custT="1"/>
      <dgm:spPr>
        <a:solidFill>
          <a:srgbClr val="CCFF66"/>
        </a:solidFill>
      </dgm:spPr>
      <dgm:t>
        <a:bodyPr/>
        <a:lstStyle/>
        <a:p>
          <a:r>
            <a:rPr lang="pt-BR" sz="1600" b="0" dirty="0" smtClean="0">
              <a:solidFill>
                <a:schemeClr val="tx1"/>
              </a:solidFill>
              <a:latin typeface="Verdana" pitchFamily="34" charset="0"/>
            </a:rPr>
            <a:t>Treinamentos: Prevenções em Toxicologia</a:t>
          </a:r>
          <a:endParaRPr lang="pt-BR" sz="1600" dirty="0"/>
        </a:p>
      </dgm:t>
    </dgm:pt>
    <dgm:pt modelId="{D24C7E95-389B-4793-A929-974E9B45A6D5}" type="parTrans" cxnId="{1D2245E0-216B-4E3E-A00C-ED414FDEE911}">
      <dgm:prSet/>
      <dgm:spPr/>
      <dgm:t>
        <a:bodyPr/>
        <a:lstStyle/>
        <a:p>
          <a:endParaRPr lang="pt-BR" sz="1600"/>
        </a:p>
      </dgm:t>
    </dgm:pt>
    <dgm:pt modelId="{D43FC053-BDF2-4D0B-BC46-5BA50E039C72}" type="sibTrans" cxnId="{1D2245E0-216B-4E3E-A00C-ED414FDEE911}">
      <dgm:prSet/>
      <dgm:spPr/>
      <dgm:t>
        <a:bodyPr/>
        <a:lstStyle/>
        <a:p>
          <a:endParaRPr lang="pt-BR" sz="1600"/>
        </a:p>
      </dgm:t>
    </dgm:pt>
    <dgm:pt modelId="{E238E4A5-3D04-4135-9A42-E182213C4E0F}" type="pres">
      <dgm:prSet presAssocID="{06D2A3E0-4284-4A19-BD51-FBF967877D2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A7DF328-ECF9-4C8B-8ED5-213ADB7D6F96}" type="pres">
      <dgm:prSet presAssocID="{06D2A3E0-4284-4A19-BD51-FBF967877D25}" presName="cycle" presStyleCnt="0"/>
      <dgm:spPr/>
    </dgm:pt>
    <dgm:pt modelId="{0086032F-BA38-428A-A673-F7BB6531007B}" type="pres">
      <dgm:prSet presAssocID="{2CFE3A4B-DE12-483B-BD21-39FF8A4B95F0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3CCC6C5-002F-4E69-B93B-185C9B8213A5}" type="pres">
      <dgm:prSet presAssocID="{55D3A316-3265-42B8-9AE4-1E4688A0358C}" presName="sibTransFirstNode" presStyleLbl="bgShp" presStyleIdx="0" presStyleCnt="1"/>
      <dgm:spPr/>
      <dgm:t>
        <a:bodyPr/>
        <a:lstStyle/>
        <a:p>
          <a:endParaRPr lang="pt-BR"/>
        </a:p>
      </dgm:t>
    </dgm:pt>
    <dgm:pt modelId="{286E5A97-C7A4-4A00-98BD-C7A61981F50D}" type="pres">
      <dgm:prSet presAssocID="{492A66A9-901A-4F23-A02F-47ADBC9F1721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1FC9CA-D67B-49B6-BFE6-85E08A54AE95}" type="pres">
      <dgm:prSet presAssocID="{47D17087-6598-4929-87FD-45EA3E3ACA1F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39B905-9BFD-4246-A707-A095B7378570}" type="pres">
      <dgm:prSet presAssocID="{25248898-7FEF-4AC6-A471-F86C08CCAED1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9322A9-B294-4D33-A464-2B5F450B646B}" type="pres">
      <dgm:prSet presAssocID="{5F7C4C9C-3112-4A93-86FA-E57C08B00A4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AF34D5F-3FF1-49C2-9A54-FA81EC9EDDEF}" srcId="{06D2A3E0-4284-4A19-BD51-FBF967877D25}" destId="{2CFE3A4B-DE12-483B-BD21-39FF8A4B95F0}" srcOrd="0" destOrd="0" parTransId="{855BB02D-AF82-47C7-B85C-3CD0FC649DCF}" sibTransId="{55D3A316-3265-42B8-9AE4-1E4688A0358C}"/>
    <dgm:cxn modelId="{BC2A939B-D5B3-40B7-AF61-E4FC8B6C01FE}" type="presOf" srcId="{5F7C4C9C-3112-4A93-86FA-E57C08B00A40}" destId="{369322A9-B294-4D33-A464-2B5F450B646B}" srcOrd="0" destOrd="0" presId="urn:microsoft.com/office/officeart/2005/8/layout/cycle3"/>
    <dgm:cxn modelId="{1D2245E0-216B-4E3E-A00C-ED414FDEE911}" srcId="{06D2A3E0-4284-4A19-BD51-FBF967877D25}" destId="{5F7C4C9C-3112-4A93-86FA-E57C08B00A40}" srcOrd="4" destOrd="0" parTransId="{D24C7E95-389B-4793-A929-974E9B45A6D5}" sibTransId="{D43FC053-BDF2-4D0B-BC46-5BA50E039C72}"/>
    <dgm:cxn modelId="{1DAAE5A0-186D-4EE9-8744-DEFA686D8B55}" type="presOf" srcId="{06D2A3E0-4284-4A19-BD51-FBF967877D25}" destId="{E238E4A5-3D04-4135-9A42-E182213C4E0F}" srcOrd="0" destOrd="0" presId="urn:microsoft.com/office/officeart/2005/8/layout/cycle3"/>
    <dgm:cxn modelId="{971FFE88-A2AA-4A6B-8B65-2BC88EBA659E}" srcId="{06D2A3E0-4284-4A19-BD51-FBF967877D25}" destId="{47D17087-6598-4929-87FD-45EA3E3ACA1F}" srcOrd="2" destOrd="0" parTransId="{E1A5642B-18E9-468D-B094-B2E23AEB6169}" sibTransId="{1CFE9944-0790-464C-8474-84EA8FE978D3}"/>
    <dgm:cxn modelId="{DCDAEE6F-E7D3-495E-964D-843F4708E470}" type="presOf" srcId="{25248898-7FEF-4AC6-A471-F86C08CCAED1}" destId="{1739B905-9BFD-4246-A707-A095B7378570}" srcOrd="0" destOrd="0" presId="urn:microsoft.com/office/officeart/2005/8/layout/cycle3"/>
    <dgm:cxn modelId="{8F080303-1BE5-40AE-ADCE-0BD80D7108A2}" type="presOf" srcId="{2CFE3A4B-DE12-483B-BD21-39FF8A4B95F0}" destId="{0086032F-BA38-428A-A673-F7BB6531007B}" srcOrd="0" destOrd="0" presId="urn:microsoft.com/office/officeart/2005/8/layout/cycle3"/>
    <dgm:cxn modelId="{3624DE79-3E88-4C57-9E24-9E35217C9482}" srcId="{06D2A3E0-4284-4A19-BD51-FBF967877D25}" destId="{25248898-7FEF-4AC6-A471-F86C08CCAED1}" srcOrd="3" destOrd="0" parTransId="{0BB839E2-1C72-45B0-A60D-B0CD47B7F629}" sibTransId="{E8D89F1A-A7F1-44CC-AEC0-F548AEFBE6CF}"/>
    <dgm:cxn modelId="{F6528242-CEC5-4491-9875-9E1C123BFB09}" srcId="{06D2A3E0-4284-4A19-BD51-FBF967877D25}" destId="{492A66A9-901A-4F23-A02F-47ADBC9F1721}" srcOrd="1" destOrd="0" parTransId="{E95F311F-90CF-49B8-8DCB-FDF7419488AA}" sibTransId="{F2CB2ACC-BE85-4915-84E7-199A05E9EAA7}"/>
    <dgm:cxn modelId="{0C3B16DF-048B-4223-9FA2-260214971D74}" type="presOf" srcId="{47D17087-6598-4929-87FD-45EA3E3ACA1F}" destId="{DE1FC9CA-D67B-49B6-BFE6-85E08A54AE95}" srcOrd="0" destOrd="0" presId="urn:microsoft.com/office/officeart/2005/8/layout/cycle3"/>
    <dgm:cxn modelId="{BE2D6D44-D82C-4403-A2CE-FF5162656DC5}" type="presOf" srcId="{492A66A9-901A-4F23-A02F-47ADBC9F1721}" destId="{286E5A97-C7A4-4A00-98BD-C7A61981F50D}" srcOrd="0" destOrd="0" presId="urn:microsoft.com/office/officeart/2005/8/layout/cycle3"/>
    <dgm:cxn modelId="{9CB9B25E-9DF7-42C7-854D-BC464254278A}" type="presOf" srcId="{55D3A316-3265-42B8-9AE4-1E4688A0358C}" destId="{43CCC6C5-002F-4E69-B93B-185C9B8213A5}" srcOrd="0" destOrd="0" presId="urn:microsoft.com/office/officeart/2005/8/layout/cycle3"/>
    <dgm:cxn modelId="{DE53F2C1-D16B-464F-9470-67865A2E47FC}" type="presParOf" srcId="{E238E4A5-3D04-4135-9A42-E182213C4E0F}" destId="{0A7DF328-ECF9-4C8B-8ED5-213ADB7D6F96}" srcOrd="0" destOrd="0" presId="urn:microsoft.com/office/officeart/2005/8/layout/cycle3"/>
    <dgm:cxn modelId="{3249228D-7FE0-4FE1-9804-2D1C217A9659}" type="presParOf" srcId="{0A7DF328-ECF9-4C8B-8ED5-213ADB7D6F96}" destId="{0086032F-BA38-428A-A673-F7BB6531007B}" srcOrd="0" destOrd="0" presId="urn:microsoft.com/office/officeart/2005/8/layout/cycle3"/>
    <dgm:cxn modelId="{CAB2CF34-3536-4399-8836-B735F41454CA}" type="presParOf" srcId="{0A7DF328-ECF9-4C8B-8ED5-213ADB7D6F96}" destId="{43CCC6C5-002F-4E69-B93B-185C9B8213A5}" srcOrd="1" destOrd="0" presId="urn:microsoft.com/office/officeart/2005/8/layout/cycle3"/>
    <dgm:cxn modelId="{EF4797F5-26E1-4B39-ADC5-D72919552FBA}" type="presParOf" srcId="{0A7DF328-ECF9-4C8B-8ED5-213ADB7D6F96}" destId="{286E5A97-C7A4-4A00-98BD-C7A61981F50D}" srcOrd="2" destOrd="0" presId="urn:microsoft.com/office/officeart/2005/8/layout/cycle3"/>
    <dgm:cxn modelId="{6838D1CD-6E29-4979-982F-34840E363B67}" type="presParOf" srcId="{0A7DF328-ECF9-4C8B-8ED5-213ADB7D6F96}" destId="{DE1FC9CA-D67B-49B6-BFE6-85E08A54AE95}" srcOrd="3" destOrd="0" presId="urn:microsoft.com/office/officeart/2005/8/layout/cycle3"/>
    <dgm:cxn modelId="{70B31A30-EE3A-4E5C-970C-4CA8BDF144EA}" type="presParOf" srcId="{0A7DF328-ECF9-4C8B-8ED5-213ADB7D6F96}" destId="{1739B905-9BFD-4246-A707-A095B7378570}" srcOrd="4" destOrd="0" presId="urn:microsoft.com/office/officeart/2005/8/layout/cycle3"/>
    <dgm:cxn modelId="{A2EECC8B-E5B6-4A86-AE81-8C72CEE50BFC}" type="presParOf" srcId="{0A7DF328-ECF9-4C8B-8ED5-213ADB7D6F96}" destId="{369322A9-B294-4D33-A464-2B5F450B646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BF231A-69CA-4AC0-B59A-28799F1651B2}" type="doc">
      <dgm:prSet loTypeId="urn:microsoft.com/office/officeart/2005/8/layout/radial6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BR"/>
        </a:p>
      </dgm:t>
    </dgm:pt>
    <dgm:pt modelId="{431E1C44-7947-4291-B916-B665CB536B49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000" b="1" dirty="0">
            <a:solidFill>
              <a:schemeClr val="tx1"/>
            </a:solidFill>
            <a:latin typeface="Verdana" pitchFamily="34" charset="0"/>
          </a:endParaRPr>
        </a:p>
      </dgm:t>
    </dgm:pt>
    <dgm:pt modelId="{FDC095D0-452A-4A57-A5EF-13B8C82ED11F}" type="parTrans" cxnId="{336746C0-BF70-45EB-A14A-7B2C577D3E14}">
      <dgm:prSet/>
      <dgm:spPr/>
      <dgm:t>
        <a:bodyPr/>
        <a:lstStyle/>
        <a:p>
          <a:endParaRPr lang="pt-BR"/>
        </a:p>
      </dgm:t>
    </dgm:pt>
    <dgm:pt modelId="{8B03F528-591E-4A00-86B5-D87DCCE8B777}" type="sibTrans" cxnId="{336746C0-BF70-45EB-A14A-7B2C577D3E14}">
      <dgm:prSet/>
      <dgm:spPr/>
      <dgm:t>
        <a:bodyPr/>
        <a:lstStyle/>
        <a:p>
          <a:endParaRPr lang="pt-BR"/>
        </a:p>
      </dgm:t>
    </dgm:pt>
    <dgm:pt modelId="{30E2BEA5-4593-4998-9146-B92A1FA18D5D}">
      <dgm:prSet phldrT="[Texto]" custT="1"/>
      <dgm:spPr>
        <a:solidFill>
          <a:srgbClr val="FF9933"/>
        </a:solidFill>
      </dgm:spPr>
      <dgm:t>
        <a:bodyPr/>
        <a:lstStyle/>
        <a:p>
          <a:r>
            <a:rPr lang="pt-BR" sz="1050" dirty="0" smtClean="0">
              <a:solidFill>
                <a:schemeClr val="tx1"/>
              </a:solidFill>
              <a:latin typeface="Verdana" pitchFamily="34" charset="0"/>
            </a:rPr>
            <a:t>Doação de Sangue</a:t>
          </a:r>
          <a:endParaRPr lang="pt-BR" sz="1050" dirty="0">
            <a:solidFill>
              <a:schemeClr val="tx1"/>
            </a:solidFill>
            <a:latin typeface="Verdana" pitchFamily="34" charset="0"/>
          </a:endParaRPr>
        </a:p>
      </dgm:t>
    </dgm:pt>
    <dgm:pt modelId="{A85C88D1-E5B5-4F24-91B0-471D50F2CE19}" type="parTrans" cxnId="{08149594-BE72-4AF7-8087-7E2B7D4AAD57}">
      <dgm:prSet/>
      <dgm:spPr/>
      <dgm:t>
        <a:bodyPr/>
        <a:lstStyle/>
        <a:p>
          <a:endParaRPr lang="pt-BR"/>
        </a:p>
      </dgm:t>
    </dgm:pt>
    <dgm:pt modelId="{2533C037-D705-4907-B12A-70FB65A3D423}" type="sibTrans" cxnId="{08149594-BE72-4AF7-8087-7E2B7D4AAD57}">
      <dgm:prSet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0BD958AD-2F58-48C5-A763-9B47B8B0B8CA}">
      <dgm:prSet phldrT="[Texto]" custT="1"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1050" dirty="0" smtClean="0">
              <a:solidFill>
                <a:schemeClr val="tx1"/>
              </a:solidFill>
              <a:latin typeface="Verdana" pitchFamily="34" charset="0"/>
            </a:rPr>
            <a:t>Campanhas Donativos</a:t>
          </a:r>
          <a:endParaRPr lang="pt-BR" sz="1050" dirty="0">
            <a:solidFill>
              <a:schemeClr val="tx1"/>
            </a:solidFill>
            <a:latin typeface="Verdana" pitchFamily="34" charset="0"/>
          </a:endParaRPr>
        </a:p>
      </dgm:t>
    </dgm:pt>
    <dgm:pt modelId="{10850C23-AA6E-4853-866C-9F12D206B9C9}" type="parTrans" cxnId="{8606C0E2-BFEE-418E-9036-97B09943FB4D}">
      <dgm:prSet/>
      <dgm:spPr/>
      <dgm:t>
        <a:bodyPr/>
        <a:lstStyle/>
        <a:p>
          <a:endParaRPr lang="pt-BR"/>
        </a:p>
      </dgm:t>
    </dgm:pt>
    <dgm:pt modelId="{3D0F245C-BC3C-4B6E-8A3D-74A3805683C8}" type="sibTrans" cxnId="{8606C0E2-BFEE-418E-9036-97B09943FB4D}">
      <dgm:prSet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D3F9DF61-C73C-40CD-8966-0E7475208D5D}">
      <dgm:prSet custT="1"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1050" dirty="0" smtClean="0">
              <a:solidFill>
                <a:schemeClr val="tx1"/>
              </a:solidFill>
              <a:latin typeface="Verdana" pitchFamily="34" charset="0"/>
            </a:rPr>
            <a:t>Circuito Saúde para familiares: </a:t>
          </a:r>
          <a:r>
            <a:rPr lang="pt-BR" sz="900" dirty="0" smtClean="0">
              <a:solidFill>
                <a:schemeClr val="tx1"/>
              </a:solidFill>
              <a:latin typeface="Verdana" pitchFamily="34" charset="0"/>
            </a:rPr>
            <a:t>Imunização, IMC, PA, Teste p/ diabete, Parasitos</a:t>
          </a:r>
          <a:endParaRPr lang="pt-BR" sz="900" dirty="0">
            <a:solidFill>
              <a:schemeClr val="tx1"/>
            </a:solidFill>
            <a:latin typeface="Verdana" pitchFamily="34" charset="0"/>
          </a:endParaRPr>
        </a:p>
      </dgm:t>
    </dgm:pt>
    <dgm:pt modelId="{77937F2D-3671-40DD-AEC0-F62042B5FDC1}" type="parTrans" cxnId="{82B14588-5F97-41A5-922F-79116375ED3A}">
      <dgm:prSet/>
      <dgm:spPr/>
      <dgm:t>
        <a:bodyPr/>
        <a:lstStyle/>
        <a:p>
          <a:endParaRPr lang="pt-BR"/>
        </a:p>
      </dgm:t>
    </dgm:pt>
    <dgm:pt modelId="{C63A29E0-780D-4A12-8BDA-671F8D3598B8}" type="sibTrans" cxnId="{82B14588-5F97-41A5-922F-79116375ED3A}">
      <dgm:prSet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/>
        </a:p>
      </dgm:t>
    </dgm:pt>
    <dgm:pt modelId="{F28A6E71-581A-451C-9787-67096A83D301}">
      <dgm:prSet custT="1"/>
      <dgm:spPr>
        <a:solidFill>
          <a:srgbClr val="FF993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1050" dirty="0" smtClean="0">
              <a:solidFill>
                <a:schemeClr val="tx1"/>
              </a:solidFill>
              <a:latin typeface="Verdana" pitchFamily="34" charset="0"/>
            </a:rPr>
            <a:t>Portas Abertas: Circuito de saúde para a Comunidade</a:t>
          </a:r>
          <a:endParaRPr lang="pt-BR" sz="1050" dirty="0">
            <a:solidFill>
              <a:schemeClr val="tx1"/>
            </a:solidFill>
            <a:latin typeface="Verdana" pitchFamily="34" charset="0"/>
          </a:endParaRPr>
        </a:p>
      </dgm:t>
    </dgm:pt>
    <dgm:pt modelId="{2F610F85-23C5-4C56-BB91-D79DCEB828F8}" type="parTrans" cxnId="{CCDA7D61-6E30-4D1C-89DE-228FD2E0CBC2}">
      <dgm:prSet/>
      <dgm:spPr/>
      <dgm:t>
        <a:bodyPr/>
        <a:lstStyle/>
        <a:p>
          <a:endParaRPr lang="pt-BR"/>
        </a:p>
      </dgm:t>
    </dgm:pt>
    <dgm:pt modelId="{1D2784FC-F8B2-4A45-B890-E1A2620BEB17}" type="sibTrans" cxnId="{CCDA7D61-6E30-4D1C-89DE-228FD2E0CBC2}">
      <dgm:prSet/>
      <dgm:spPr>
        <a:solidFill>
          <a:srgbClr val="FF9933"/>
        </a:solidFill>
      </dgm:spPr>
      <dgm:t>
        <a:bodyPr/>
        <a:lstStyle/>
        <a:p>
          <a:endParaRPr lang="pt-BR"/>
        </a:p>
      </dgm:t>
    </dgm:pt>
    <dgm:pt modelId="{B4DC59A4-2022-4CB8-B6F1-17A9A873D29F}">
      <dgm:prSet/>
      <dgm:spPr/>
      <dgm:t>
        <a:bodyPr/>
        <a:lstStyle/>
        <a:p>
          <a:endParaRPr lang="pt-BR" dirty="0"/>
        </a:p>
      </dgm:t>
    </dgm:pt>
    <dgm:pt modelId="{4B198614-D5F2-49BF-A0D2-73724E01C237}" type="parTrans" cxnId="{CE75A199-892B-4E99-91CE-7B4C5399B5B4}">
      <dgm:prSet/>
      <dgm:spPr/>
      <dgm:t>
        <a:bodyPr/>
        <a:lstStyle/>
        <a:p>
          <a:endParaRPr lang="pt-BR"/>
        </a:p>
      </dgm:t>
    </dgm:pt>
    <dgm:pt modelId="{234B7A7B-4B80-45C8-82A2-C4A88A08184A}" type="sibTrans" cxnId="{CE75A199-892B-4E99-91CE-7B4C5399B5B4}">
      <dgm:prSet/>
      <dgm:spPr/>
      <dgm:t>
        <a:bodyPr/>
        <a:lstStyle/>
        <a:p>
          <a:endParaRPr lang="pt-BR"/>
        </a:p>
      </dgm:t>
    </dgm:pt>
    <dgm:pt modelId="{2A3D4C2B-9A0B-4E7B-94AF-0F63A08EAD5B}">
      <dgm:prSet phldrT="[Texto]" custT="1"/>
      <dgm:spPr>
        <a:solidFill>
          <a:srgbClr val="FF9933"/>
        </a:solidFill>
      </dgm:spPr>
      <dgm:t>
        <a:bodyPr/>
        <a:lstStyle/>
        <a:p>
          <a:r>
            <a:rPr lang="pt-BR" sz="1050" dirty="0" smtClean="0">
              <a:solidFill>
                <a:schemeClr val="tx1"/>
              </a:solidFill>
              <a:latin typeface="Verdana" pitchFamily="34" charset="0"/>
            </a:rPr>
            <a:t>Doação de Medula </a:t>
          </a:r>
          <a:r>
            <a:rPr lang="pt-BR" sz="1050" dirty="0" err="1" smtClean="0">
              <a:solidFill>
                <a:schemeClr val="tx1"/>
              </a:solidFill>
              <a:latin typeface="Verdana" pitchFamily="34" charset="0"/>
            </a:rPr>
            <a:t>ossea</a:t>
          </a:r>
          <a:endParaRPr lang="pt-BR" sz="1050" dirty="0">
            <a:solidFill>
              <a:schemeClr val="tx1"/>
            </a:solidFill>
            <a:latin typeface="Verdana" pitchFamily="34" charset="0"/>
          </a:endParaRPr>
        </a:p>
      </dgm:t>
    </dgm:pt>
    <dgm:pt modelId="{2A168A35-2429-41DF-9585-9D371A906C1A}" type="parTrans" cxnId="{F88DE766-4A9F-4051-9745-2A57A45B9E38}">
      <dgm:prSet/>
      <dgm:spPr/>
      <dgm:t>
        <a:bodyPr/>
        <a:lstStyle/>
        <a:p>
          <a:endParaRPr lang="pt-BR"/>
        </a:p>
      </dgm:t>
    </dgm:pt>
    <dgm:pt modelId="{FC127155-B974-4B86-86A8-99912B709EBC}" type="sibTrans" cxnId="{F88DE766-4A9F-4051-9745-2A57A45B9E38}">
      <dgm:prSet/>
      <dgm:spPr/>
      <dgm:t>
        <a:bodyPr/>
        <a:lstStyle/>
        <a:p>
          <a:endParaRPr lang="pt-BR"/>
        </a:p>
      </dgm:t>
    </dgm:pt>
    <dgm:pt modelId="{FD5BEF08-1D7A-4A9F-AE15-75D6DA30472B}" type="pres">
      <dgm:prSet presAssocID="{5BBF231A-69CA-4AC0-B59A-28799F1651B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C8F4F-6685-4D4D-9159-0C092C99C04A}" type="pres">
      <dgm:prSet presAssocID="{431E1C44-7947-4291-B916-B665CB536B49}" presName="centerShape" presStyleLbl="node0" presStyleIdx="0" presStyleCnt="1" custScaleX="123931" custScaleY="107971"/>
      <dgm:spPr/>
      <dgm:t>
        <a:bodyPr/>
        <a:lstStyle/>
        <a:p>
          <a:endParaRPr lang="pt-BR"/>
        </a:p>
      </dgm:t>
    </dgm:pt>
    <dgm:pt modelId="{5691D8A0-2D34-4599-9073-8D7F17516DE2}" type="pres">
      <dgm:prSet presAssocID="{30E2BEA5-4593-4998-9146-B92A1FA18D5D}" presName="node" presStyleLbl="node1" presStyleIdx="0" presStyleCnt="5" custScaleX="125348" custScaleY="11731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57B215-925D-41A0-9639-BD40D96AD733}" type="pres">
      <dgm:prSet presAssocID="{30E2BEA5-4593-4998-9146-B92A1FA18D5D}" presName="dummy" presStyleCnt="0"/>
      <dgm:spPr/>
    </dgm:pt>
    <dgm:pt modelId="{09EAB938-ED16-4548-BEE5-27E56ADDB883}" type="pres">
      <dgm:prSet presAssocID="{2533C037-D705-4907-B12A-70FB65A3D423}" presName="sibTrans" presStyleLbl="sibTrans2D1" presStyleIdx="0" presStyleCnt="5"/>
      <dgm:spPr/>
      <dgm:t>
        <a:bodyPr/>
        <a:lstStyle/>
        <a:p>
          <a:endParaRPr lang="pt-BR"/>
        </a:p>
      </dgm:t>
    </dgm:pt>
    <dgm:pt modelId="{745A656C-787F-428B-B5EA-1247577C36D7}" type="pres">
      <dgm:prSet presAssocID="{2A3D4C2B-9A0B-4E7B-94AF-0F63A08EAD5B}" presName="node" presStyleLbl="node1" presStyleIdx="1" presStyleCnt="5" custScaleX="110479" custScaleY="10462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80061B6-2A65-4C9D-B214-02A3231C2B8B}" type="pres">
      <dgm:prSet presAssocID="{2A3D4C2B-9A0B-4E7B-94AF-0F63A08EAD5B}" presName="dummy" presStyleCnt="0"/>
      <dgm:spPr/>
    </dgm:pt>
    <dgm:pt modelId="{47B982F9-9BF0-4EBF-9DB5-63546955BB19}" type="pres">
      <dgm:prSet presAssocID="{FC127155-B974-4B86-86A8-99912B709EBC}" presName="sibTrans" presStyleLbl="sibTrans2D1" presStyleIdx="1" presStyleCnt="5"/>
      <dgm:spPr/>
      <dgm:t>
        <a:bodyPr/>
        <a:lstStyle/>
        <a:p>
          <a:endParaRPr lang="pt-BR"/>
        </a:p>
      </dgm:t>
    </dgm:pt>
    <dgm:pt modelId="{4542E4CF-A793-4B05-8E7B-072F665D226C}" type="pres">
      <dgm:prSet presAssocID="{0BD958AD-2F58-48C5-A763-9B47B8B0B8CA}" presName="node" presStyleLbl="node1" presStyleIdx="2" presStyleCnt="5" custScaleX="125851" custScaleY="1178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1666E2-3D1E-41A2-9804-10A418117DEC}" type="pres">
      <dgm:prSet presAssocID="{0BD958AD-2F58-48C5-A763-9B47B8B0B8CA}" presName="dummy" presStyleCnt="0"/>
      <dgm:spPr/>
    </dgm:pt>
    <dgm:pt modelId="{B022A047-1DB0-43C8-8AAF-8CC7D03BB02D}" type="pres">
      <dgm:prSet presAssocID="{3D0F245C-BC3C-4B6E-8A3D-74A3805683C8}" presName="sibTrans" presStyleLbl="sibTrans2D1" presStyleIdx="2" presStyleCnt="5"/>
      <dgm:spPr/>
      <dgm:t>
        <a:bodyPr/>
        <a:lstStyle/>
        <a:p>
          <a:endParaRPr lang="pt-BR"/>
        </a:p>
      </dgm:t>
    </dgm:pt>
    <dgm:pt modelId="{65E95300-8D94-45A5-8057-E0DAC3014417}" type="pres">
      <dgm:prSet presAssocID="{D3F9DF61-C73C-40CD-8966-0E7475208D5D}" presName="node" presStyleLbl="node1" presStyleIdx="3" presStyleCnt="5" custScaleX="142614" custScaleY="129084" custRadScaleRad="97956" custRadScaleInc="-52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37FFB09-6660-4AED-93F3-EC6C7465093D}" type="pres">
      <dgm:prSet presAssocID="{D3F9DF61-C73C-40CD-8966-0E7475208D5D}" presName="dummy" presStyleCnt="0"/>
      <dgm:spPr/>
    </dgm:pt>
    <dgm:pt modelId="{23C7BBEC-614B-46E9-B5DC-004CA29834F1}" type="pres">
      <dgm:prSet presAssocID="{C63A29E0-780D-4A12-8BDA-671F8D3598B8}" presName="sibTrans" presStyleLbl="sibTrans2D1" presStyleIdx="3" presStyleCnt="5"/>
      <dgm:spPr/>
      <dgm:t>
        <a:bodyPr/>
        <a:lstStyle/>
        <a:p>
          <a:endParaRPr lang="pt-BR"/>
        </a:p>
      </dgm:t>
    </dgm:pt>
    <dgm:pt modelId="{3BC5A00F-60D7-4EBA-BE3C-E8431B5DA543}" type="pres">
      <dgm:prSet presAssocID="{F28A6E71-581A-451C-9787-67096A83D301}" presName="node" presStyleLbl="node1" presStyleIdx="4" presStyleCnt="5" custScaleX="130830" custScaleY="1201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CD20DE4-44B1-4398-A354-DCB6B8FCE0FB}" type="pres">
      <dgm:prSet presAssocID="{F28A6E71-581A-451C-9787-67096A83D301}" presName="dummy" presStyleCnt="0"/>
      <dgm:spPr/>
    </dgm:pt>
    <dgm:pt modelId="{DF798567-1F5E-4C38-9F3F-2B0C2FCB8F89}" type="pres">
      <dgm:prSet presAssocID="{1D2784FC-F8B2-4A45-B890-E1A2620BEB17}" presName="sibTrans" presStyleLbl="sibTrans2D1" presStyleIdx="4" presStyleCnt="5"/>
      <dgm:spPr/>
      <dgm:t>
        <a:bodyPr/>
        <a:lstStyle/>
        <a:p>
          <a:endParaRPr lang="pt-BR"/>
        </a:p>
      </dgm:t>
    </dgm:pt>
  </dgm:ptLst>
  <dgm:cxnLst>
    <dgm:cxn modelId="{2874D2AE-3030-4932-840D-C5AA4E66D58F}" type="presOf" srcId="{5BBF231A-69CA-4AC0-B59A-28799F1651B2}" destId="{FD5BEF08-1D7A-4A9F-AE15-75D6DA30472B}" srcOrd="0" destOrd="0" presId="urn:microsoft.com/office/officeart/2005/8/layout/radial6"/>
    <dgm:cxn modelId="{5E036281-332F-4635-86C5-A7EEE7CF8863}" type="presOf" srcId="{F28A6E71-581A-451C-9787-67096A83D301}" destId="{3BC5A00F-60D7-4EBA-BE3C-E8431B5DA543}" srcOrd="0" destOrd="0" presId="urn:microsoft.com/office/officeart/2005/8/layout/radial6"/>
    <dgm:cxn modelId="{CCDA7D61-6E30-4D1C-89DE-228FD2E0CBC2}" srcId="{431E1C44-7947-4291-B916-B665CB536B49}" destId="{F28A6E71-581A-451C-9787-67096A83D301}" srcOrd="4" destOrd="0" parTransId="{2F610F85-23C5-4C56-BB91-D79DCEB828F8}" sibTransId="{1D2784FC-F8B2-4A45-B890-E1A2620BEB17}"/>
    <dgm:cxn modelId="{4035D1CB-52B6-4881-81F4-AFE6047827F5}" type="presOf" srcId="{1D2784FC-F8B2-4A45-B890-E1A2620BEB17}" destId="{DF798567-1F5E-4C38-9F3F-2B0C2FCB8F89}" srcOrd="0" destOrd="0" presId="urn:microsoft.com/office/officeart/2005/8/layout/radial6"/>
    <dgm:cxn modelId="{A98C9445-CBBF-43BD-8DEE-FCDBE44E7E91}" type="presOf" srcId="{2A3D4C2B-9A0B-4E7B-94AF-0F63A08EAD5B}" destId="{745A656C-787F-428B-B5EA-1247577C36D7}" srcOrd="0" destOrd="0" presId="urn:microsoft.com/office/officeart/2005/8/layout/radial6"/>
    <dgm:cxn modelId="{8606C0E2-BFEE-418E-9036-97B09943FB4D}" srcId="{431E1C44-7947-4291-B916-B665CB536B49}" destId="{0BD958AD-2F58-48C5-A763-9B47B8B0B8CA}" srcOrd="2" destOrd="0" parTransId="{10850C23-AA6E-4853-866C-9F12D206B9C9}" sibTransId="{3D0F245C-BC3C-4B6E-8A3D-74A3805683C8}"/>
    <dgm:cxn modelId="{84CFA307-077F-4B17-AE9E-95305892BC6D}" type="presOf" srcId="{431E1C44-7947-4291-B916-B665CB536B49}" destId="{BC9C8F4F-6685-4D4D-9159-0C092C99C04A}" srcOrd="0" destOrd="0" presId="urn:microsoft.com/office/officeart/2005/8/layout/radial6"/>
    <dgm:cxn modelId="{A13B277F-E72E-4EFE-8154-F12CEFB68E7E}" type="presOf" srcId="{FC127155-B974-4B86-86A8-99912B709EBC}" destId="{47B982F9-9BF0-4EBF-9DB5-63546955BB19}" srcOrd="0" destOrd="0" presId="urn:microsoft.com/office/officeart/2005/8/layout/radial6"/>
    <dgm:cxn modelId="{D27CA972-5E92-42E0-8E44-C7183B04A661}" type="presOf" srcId="{3D0F245C-BC3C-4B6E-8A3D-74A3805683C8}" destId="{B022A047-1DB0-43C8-8AAF-8CC7D03BB02D}" srcOrd="0" destOrd="0" presId="urn:microsoft.com/office/officeart/2005/8/layout/radial6"/>
    <dgm:cxn modelId="{91C7CA82-55F5-4D8B-A103-4DA2C9DC9126}" type="presOf" srcId="{0BD958AD-2F58-48C5-A763-9B47B8B0B8CA}" destId="{4542E4CF-A793-4B05-8E7B-072F665D226C}" srcOrd="0" destOrd="0" presId="urn:microsoft.com/office/officeart/2005/8/layout/radial6"/>
    <dgm:cxn modelId="{EE3F0ADF-3D1B-43AC-A3AB-4B34DC9ACC59}" type="presOf" srcId="{30E2BEA5-4593-4998-9146-B92A1FA18D5D}" destId="{5691D8A0-2D34-4599-9073-8D7F17516DE2}" srcOrd="0" destOrd="0" presId="urn:microsoft.com/office/officeart/2005/8/layout/radial6"/>
    <dgm:cxn modelId="{0C75C0E6-306B-4CBA-BD17-72C5D701A214}" type="presOf" srcId="{D3F9DF61-C73C-40CD-8966-0E7475208D5D}" destId="{65E95300-8D94-45A5-8057-E0DAC3014417}" srcOrd="0" destOrd="0" presId="urn:microsoft.com/office/officeart/2005/8/layout/radial6"/>
    <dgm:cxn modelId="{F88DE766-4A9F-4051-9745-2A57A45B9E38}" srcId="{431E1C44-7947-4291-B916-B665CB536B49}" destId="{2A3D4C2B-9A0B-4E7B-94AF-0F63A08EAD5B}" srcOrd="1" destOrd="0" parTransId="{2A168A35-2429-41DF-9585-9D371A906C1A}" sibTransId="{FC127155-B974-4B86-86A8-99912B709EBC}"/>
    <dgm:cxn modelId="{82B14588-5F97-41A5-922F-79116375ED3A}" srcId="{431E1C44-7947-4291-B916-B665CB536B49}" destId="{D3F9DF61-C73C-40CD-8966-0E7475208D5D}" srcOrd="3" destOrd="0" parTransId="{77937F2D-3671-40DD-AEC0-F62042B5FDC1}" sibTransId="{C63A29E0-780D-4A12-8BDA-671F8D3598B8}"/>
    <dgm:cxn modelId="{CC4EF6EC-5AED-4C9F-86A3-87777731B03D}" type="presOf" srcId="{C63A29E0-780D-4A12-8BDA-671F8D3598B8}" destId="{23C7BBEC-614B-46E9-B5DC-004CA29834F1}" srcOrd="0" destOrd="0" presId="urn:microsoft.com/office/officeart/2005/8/layout/radial6"/>
    <dgm:cxn modelId="{CE75A199-892B-4E99-91CE-7B4C5399B5B4}" srcId="{5BBF231A-69CA-4AC0-B59A-28799F1651B2}" destId="{B4DC59A4-2022-4CB8-B6F1-17A9A873D29F}" srcOrd="1" destOrd="0" parTransId="{4B198614-D5F2-49BF-A0D2-73724E01C237}" sibTransId="{234B7A7B-4B80-45C8-82A2-C4A88A08184A}"/>
    <dgm:cxn modelId="{08149594-BE72-4AF7-8087-7E2B7D4AAD57}" srcId="{431E1C44-7947-4291-B916-B665CB536B49}" destId="{30E2BEA5-4593-4998-9146-B92A1FA18D5D}" srcOrd="0" destOrd="0" parTransId="{A85C88D1-E5B5-4F24-91B0-471D50F2CE19}" sibTransId="{2533C037-D705-4907-B12A-70FB65A3D423}"/>
    <dgm:cxn modelId="{336746C0-BF70-45EB-A14A-7B2C577D3E14}" srcId="{5BBF231A-69CA-4AC0-B59A-28799F1651B2}" destId="{431E1C44-7947-4291-B916-B665CB536B49}" srcOrd="0" destOrd="0" parTransId="{FDC095D0-452A-4A57-A5EF-13B8C82ED11F}" sibTransId="{8B03F528-591E-4A00-86B5-D87DCCE8B777}"/>
    <dgm:cxn modelId="{49C88466-F70B-4F6C-868E-3FAC47DD96F5}" type="presOf" srcId="{2533C037-D705-4907-B12A-70FB65A3D423}" destId="{09EAB938-ED16-4548-BEE5-27E56ADDB883}" srcOrd="0" destOrd="0" presId="urn:microsoft.com/office/officeart/2005/8/layout/radial6"/>
    <dgm:cxn modelId="{9C83A18E-45A8-43F5-942A-976841B378FB}" type="presParOf" srcId="{FD5BEF08-1D7A-4A9F-AE15-75D6DA30472B}" destId="{BC9C8F4F-6685-4D4D-9159-0C092C99C04A}" srcOrd="0" destOrd="0" presId="urn:microsoft.com/office/officeart/2005/8/layout/radial6"/>
    <dgm:cxn modelId="{2EF9A692-797F-4495-923E-2F2C676AE486}" type="presParOf" srcId="{FD5BEF08-1D7A-4A9F-AE15-75D6DA30472B}" destId="{5691D8A0-2D34-4599-9073-8D7F17516DE2}" srcOrd="1" destOrd="0" presId="urn:microsoft.com/office/officeart/2005/8/layout/radial6"/>
    <dgm:cxn modelId="{5C04B627-F378-476D-A588-34703B9FE914}" type="presParOf" srcId="{FD5BEF08-1D7A-4A9F-AE15-75D6DA30472B}" destId="{C457B215-925D-41A0-9639-BD40D96AD733}" srcOrd="2" destOrd="0" presId="urn:microsoft.com/office/officeart/2005/8/layout/radial6"/>
    <dgm:cxn modelId="{98EC618F-98B8-404B-8849-D499EF32F246}" type="presParOf" srcId="{FD5BEF08-1D7A-4A9F-AE15-75D6DA30472B}" destId="{09EAB938-ED16-4548-BEE5-27E56ADDB883}" srcOrd="3" destOrd="0" presId="urn:microsoft.com/office/officeart/2005/8/layout/radial6"/>
    <dgm:cxn modelId="{2E6BC2DD-4720-4387-BBC0-B5F2E4C151B9}" type="presParOf" srcId="{FD5BEF08-1D7A-4A9F-AE15-75D6DA30472B}" destId="{745A656C-787F-428B-B5EA-1247577C36D7}" srcOrd="4" destOrd="0" presId="urn:microsoft.com/office/officeart/2005/8/layout/radial6"/>
    <dgm:cxn modelId="{C54305B1-00AF-469B-BB17-816E311B049C}" type="presParOf" srcId="{FD5BEF08-1D7A-4A9F-AE15-75D6DA30472B}" destId="{280061B6-2A65-4C9D-B214-02A3231C2B8B}" srcOrd="5" destOrd="0" presId="urn:microsoft.com/office/officeart/2005/8/layout/radial6"/>
    <dgm:cxn modelId="{A5829186-421D-4B10-A002-3A8A0DB61DD4}" type="presParOf" srcId="{FD5BEF08-1D7A-4A9F-AE15-75D6DA30472B}" destId="{47B982F9-9BF0-4EBF-9DB5-63546955BB19}" srcOrd="6" destOrd="0" presId="urn:microsoft.com/office/officeart/2005/8/layout/radial6"/>
    <dgm:cxn modelId="{5C561AD0-6798-4598-84D3-E2E1BA05AD0D}" type="presParOf" srcId="{FD5BEF08-1D7A-4A9F-AE15-75D6DA30472B}" destId="{4542E4CF-A793-4B05-8E7B-072F665D226C}" srcOrd="7" destOrd="0" presId="urn:microsoft.com/office/officeart/2005/8/layout/radial6"/>
    <dgm:cxn modelId="{AE09535A-D6CB-4EE6-A01A-4320C2D49B85}" type="presParOf" srcId="{FD5BEF08-1D7A-4A9F-AE15-75D6DA30472B}" destId="{411666E2-3D1E-41A2-9804-10A418117DEC}" srcOrd="8" destOrd="0" presId="urn:microsoft.com/office/officeart/2005/8/layout/radial6"/>
    <dgm:cxn modelId="{F2DDFE92-0637-42E3-9F37-E4E56081B66B}" type="presParOf" srcId="{FD5BEF08-1D7A-4A9F-AE15-75D6DA30472B}" destId="{B022A047-1DB0-43C8-8AAF-8CC7D03BB02D}" srcOrd="9" destOrd="0" presId="urn:microsoft.com/office/officeart/2005/8/layout/radial6"/>
    <dgm:cxn modelId="{3ED47372-7784-4969-BFA0-7823753F5C5F}" type="presParOf" srcId="{FD5BEF08-1D7A-4A9F-AE15-75D6DA30472B}" destId="{65E95300-8D94-45A5-8057-E0DAC3014417}" srcOrd="10" destOrd="0" presId="urn:microsoft.com/office/officeart/2005/8/layout/radial6"/>
    <dgm:cxn modelId="{997EFAD3-F10E-4AE6-85B6-BE69C23A83F1}" type="presParOf" srcId="{FD5BEF08-1D7A-4A9F-AE15-75D6DA30472B}" destId="{337FFB09-6660-4AED-93F3-EC6C7465093D}" srcOrd="11" destOrd="0" presId="urn:microsoft.com/office/officeart/2005/8/layout/radial6"/>
    <dgm:cxn modelId="{175EF357-AD59-4148-8DDF-A434625E5CBA}" type="presParOf" srcId="{FD5BEF08-1D7A-4A9F-AE15-75D6DA30472B}" destId="{23C7BBEC-614B-46E9-B5DC-004CA29834F1}" srcOrd="12" destOrd="0" presId="urn:microsoft.com/office/officeart/2005/8/layout/radial6"/>
    <dgm:cxn modelId="{92B5ABF3-CA1D-4AAB-BCC1-144189DA4D0F}" type="presParOf" srcId="{FD5BEF08-1D7A-4A9F-AE15-75D6DA30472B}" destId="{3BC5A00F-60D7-4EBA-BE3C-E8431B5DA543}" srcOrd="13" destOrd="0" presId="urn:microsoft.com/office/officeart/2005/8/layout/radial6"/>
    <dgm:cxn modelId="{7080C83A-CCFD-40B0-BC4E-6B81C97E2344}" type="presParOf" srcId="{FD5BEF08-1D7A-4A9F-AE15-75D6DA30472B}" destId="{3CD20DE4-44B1-4398-A354-DCB6B8FCE0FB}" srcOrd="14" destOrd="0" presId="urn:microsoft.com/office/officeart/2005/8/layout/radial6"/>
    <dgm:cxn modelId="{5FB75449-1225-422C-BD60-B9847EDAFABE}" type="presParOf" srcId="{FD5BEF08-1D7A-4A9F-AE15-75D6DA30472B}" destId="{DF798567-1F5E-4C38-9F3F-2B0C2FCB8F89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509679-9743-4A3C-847F-B5717E509184}">
      <dsp:nvSpPr>
        <dsp:cNvPr id="0" name=""/>
        <dsp:cNvSpPr/>
      </dsp:nvSpPr>
      <dsp:spPr>
        <a:xfrm>
          <a:off x="2259712" y="280260"/>
          <a:ext cx="3801808" cy="3801808"/>
        </a:xfrm>
        <a:prstGeom prst="pie">
          <a:avLst>
            <a:gd name="adj1" fmla="val 16200000"/>
            <a:gd name="adj2" fmla="val 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SAÚDE OCUPACIONAL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PCMSO</a:t>
          </a:r>
          <a:endParaRPr lang="pt-BR" sz="1600" b="1" kern="1200" dirty="0">
            <a:solidFill>
              <a:schemeClr val="tx1"/>
            </a:solidFill>
          </a:endParaRPr>
        </a:p>
      </dsp:txBody>
      <dsp:txXfrm>
        <a:off x="4277838" y="1068230"/>
        <a:ext cx="1403048" cy="1040971"/>
      </dsp:txXfrm>
    </dsp:sp>
    <dsp:sp modelId="{5B693114-AF8A-4D46-BAD9-BC2A494732EA}">
      <dsp:nvSpPr>
        <dsp:cNvPr id="0" name=""/>
        <dsp:cNvSpPr/>
      </dsp:nvSpPr>
      <dsp:spPr>
        <a:xfrm>
          <a:off x="2259712" y="407893"/>
          <a:ext cx="3801808" cy="3801808"/>
        </a:xfrm>
        <a:prstGeom prst="pie">
          <a:avLst>
            <a:gd name="adj1" fmla="val 0"/>
            <a:gd name="adj2" fmla="val 5400000"/>
          </a:avLst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RESPONSABILIDA DE SOCIAL</a:t>
          </a:r>
          <a:endParaRPr lang="pt-BR" sz="1600" b="1" kern="1200" dirty="0">
            <a:solidFill>
              <a:schemeClr val="tx1"/>
            </a:solidFill>
          </a:endParaRPr>
        </a:p>
      </dsp:txBody>
      <dsp:txXfrm>
        <a:off x="4277838" y="2380759"/>
        <a:ext cx="1403048" cy="1040971"/>
      </dsp:txXfrm>
    </dsp:sp>
    <dsp:sp modelId="{674F51F2-779D-49FC-904D-DE091CC9A37B}">
      <dsp:nvSpPr>
        <dsp:cNvPr id="0" name=""/>
        <dsp:cNvSpPr/>
      </dsp:nvSpPr>
      <dsp:spPr>
        <a:xfrm>
          <a:off x="2132079" y="407893"/>
          <a:ext cx="3801808" cy="3801808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EDUCAÇÃO EM SAÚDE</a:t>
          </a:r>
          <a:endParaRPr lang="pt-BR" sz="1600" b="1" kern="1200" dirty="0">
            <a:solidFill>
              <a:schemeClr val="tx1"/>
            </a:solidFill>
          </a:endParaRPr>
        </a:p>
      </dsp:txBody>
      <dsp:txXfrm>
        <a:off x="2512713" y="2380759"/>
        <a:ext cx="1403048" cy="1040971"/>
      </dsp:txXfrm>
    </dsp:sp>
    <dsp:sp modelId="{999601CF-AA3A-4279-99A8-2DC085876496}">
      <dsp:nvSpPr>
        <dsp:cNvPr id="0" name=""/>
        <dsp:cNvSpPr/>
      </dsp:nvSpPr>
      <dsp:spPr>
        <a:xfrm>
          <a:off x="2114553" y="328619"/>
          <a:ext cx="3801808" cy="3801808"/>
        </a:xfrm>
        <a:prstGeom prst="pie">
          <a:avLst>
            <a:gd name="adj1" fmla="val 10800000"/>
            <a:gd name="adj2" fmla="val 16200000"/>
          </a:avLst>
        </a:prstGeom>
        <a:solidFill>
          <a:srgbClr val="FF66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SAÚDE PREVENTIVA</a:t>
          </a:r>
          <a:endParaRPr lang="pt-BR" sz="1600" b="1" kern="1200" dirty="0">
            <a:solidFill>
              <a:schemeClr val="tx1"/>
            </a:solidFill>
          </a:endParaRPr>
        </a:p>
      </dsp:txBody>
      <dsp:txXfrm>
        <a:off x="2495186" y="1116589"/>
        <a:ext cx="1403048" cy="1040971"/>
      </dsp:txXfrm>
    </dsp:sp>
    <dsp:sp modelId="{4F59EEBB-E58F-4B2D-8CEC-DADDEEAD9237}">
      <dsp:nvSpPr>
        <dsp:cNvPr id="0" name=""/>
        <dsp:cNvSpPr/>
      </dsp:nvSpPr>
      <dsp:spPr>
        <a:xfrm>
          <a:off x="2024362" y="44910"/>
          <a:ext cx="4272508" cy="4272508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rgbClr val="0099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BBFBB-7FAD-4588-9F1E-CBFDDE3AAF6A}">
      <dsp:nvSpPr>
        <dsp:cNvPr id="0" name=""/>
        <dsp:cNvSpPr/>
      </dsp:nvSpPr>
      <dsp:spPr>
        <a:xfrm>
          <a:off x="2024362" y="172543"/>
          <a:ext cx="4272508" cy="4272508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rgbClr val="0099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05963-CC57-450C-930B-BA838E802427}">
      <dsp:nvSpPr>
        <dsp:cNvPr id="0" name=""/>
        <dsp:cNvSpPr/>
      </dsp:nvSpPr>
      <dsp:spPr>
        <a:xfrm>
          <a:off x="1896729" y="172543"/>
          <a:ext cx="4272508" cy="4272508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rgbClr val="0099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C1783-5E19-48BF-AA02-BBE250FC195D}">
      <dsp:nvSpPr>
        <dsp:cNvPr id="0" name=""/>
        <dsp:cNvSpPr/>
      </dsp:nvSpPr>
      <dsp:spPr>
        <a:xfrm>
          <a:off x="1879203" y="93269"/>
          <a:ext cx="4272508" cy="4272508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rgbClr val="00B05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86DD78-E1B7-4A2C-A717-9D0D32957382}">
      <dsp:nvSpPr>
        <dsp:cNvPr id="0" name=""/>
        <dsp:cNvSpPr/>
      </dsp:nvSpPr>
      <dsp:spPr>
        <a:xfrm>
          <a:off x="1887367" y="-49292"/>
          <a:ext cx="5185644" cy="5185644"/>
        </a:xfrm>
        <a:prstGeom prst="circularArrow">
          <a:avLst>
            <a:gd name="adj1" fmla="val 5544"/>
            <a:gd name="adj2" fmla="val 330680"/>
            <a:gd name="adj3" fmla="val 14848637"/>
            <a:gd name="adj4" fmla="val 16761855"/>
            <a:gd name="adj5" fmla="val 5757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284F9-9A9A-4564-B52D-8F7CD0C51E15}">
      <dsp:nvSpPr>
        <dsp:cNvPr id="0" name=""/>
        <dsp:cNvSpPr/>
      </dsp:nvSpPr>
      <dsp:spPr>
        <a:xfrm>
          <a:off x="3866288" y="20212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Exames ocupacionais</a:t>
          </a:r>
        </a:p>
      </dsp:txBody>
      <dsp:txXfrm>
        <a:off x="3866288" y="20212"/>
        <a:ext cx="1227802" cy="613901"/>
      </dsp:txXfrm>
    </dsp:sp>
    <dsp:sp modelId="{610250D6-E94F-44A1-B549-9A33DE65D920}">
      <dsp:nvSpPr>
        <dsp:cNvPr id="0" name=""/>
        <dsp:cNvSpPr/>
      </dsp:nvSpPr>
      <dsp:spPr>
        <a:xfrm>
          <a:off x="5168148" y="424299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Programa de Conservação Auditiva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5168148" y="424299"/>
        <a:ext cx="1227802" cy="613901"/>
      </dsp:txXfrm>
    </dsp:sp>
    <dsp:sp modelId="{BA5D2DDD-61C3-4947-B416-CE1A1EFB0171}">
      <dsp:nvSpPr>
        <dsp:cNvPr id="0" name=""/>
        <dsp:cNvSpPr/>
      </dsp:nvSpPr>
      <dsp:spPr>
        <a:xfrm>
          <a:off x="5971473" y="1529980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Monitoramento Toxicologia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5971473" y="1529980"/>
        <a:ext cx="1227802" cy="613901"/>
      </dsp:txXfrm>
    </dsp:sp>
    <dsp:sp modelId="{030603D2-FD3D-4EEA-ABB9-291A79611FB3}">
      <dsp:nvSpPr>
        <dsp:cNvPr id="0" name=""/>
        <dsp:cNvSpPr/>
      </dsp:nvSpPr>
      <dsp:spPr>
        <a:xfrm>
          <a:off x="5971473" y="2896677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Ergonomia no Trabalho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5971473" y="2896677"/>
        <a:ext cx="1227802" cy="613901"/>
      </dsp:txXfrm>
    </dsp:sp>
    <dsp:sp modelId="{EDBF39B0-873D-4583-A58D-E92BE3B59898}">
      <dsp:nvSpPr>
        <dsp:cNvPr id="0" name=""/>
        <dsp:cNvSpPr/>
      </dsp:nvSpPr>
      <dsp:spPr>
        <a:xfrm>
          <a:off x="5168148" y="4002359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Proteção Respiratória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5168148" y="4002359"/>
        <a:ext cx="1227802" cy="613901"/>
      </dsp:txXfrm>
    </dsp:sp>
    <dsp:sp modelId="{5FBBEBED-37CF-4309-99A8-B7D4FC426E5E}">
      <dsp:nvSpPr>
        <dsp:cNvPr id="0" name=""/>
        <dsp:cNvSpPr/>
      </dsp:nvSpPr>
      <dsp:spPr>
        <a:xfrm>
          <a:off x="3868342" y="4424691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Plano de readaptação interna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3868342" y="4424691"/>
        <a:ext cx="1227802" cy="613901"/>
      </dsp:txXfrm>
    </dsp:sp>
    <dsp:sp modelId="{5519CC56-0242-4354-9616-23EC511A8E9A}">
      <dsp:nvSpPr>
        <dsp:cNvPr id="0" name=""/>
        <dsp:cNvSpPr/>
      </dsp:nvSpPr>
      <dsp:spPr>
        <a:xfrm>
          <a:off x="2568536" y="4002359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Imunização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2568536" y="4002359"/>
        <a:ext cx="1227802" cy="613901"/>
      </dsp:txXfrm>
    </dsp:sp>
    <dsp:sp modelId="{90671305-15C4-4DFC-9BBD-751AEE9F34A2}">
      <dsp:nvSpPr>
        <dsp:cNvPr id="0" name=""/>
        <dsp:cNvSpPr/>
      </dsp:nvSpPr>
      <dsp:spPr>
        <a:xfrm>
          <a:off x="1704115" y="2921234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Trabalhador </a:t>
          </a:r>
          <a:r>
            <a:rPr lang="pt-BR" sz="1100" b="1" kern="1200" dirty="0" err="1" smtClean="0">
              <a:solidFill>
                <a:schemeClr val="tx1"/>
              </a:solidFill>
            </a:rPr>
            <a:t>Socorrista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1704115" y="2921234"/>
        <a:ext cx="1227802" cy="613901"/>
      </dsp:txXfrm>
    </dsp:sp>
    <dsp:sp modelId="{80117E61-AA46-4287-B6ED-8A1F7369D49F}">
      <dsp:nvSpPr>
        <dsp:cNvPr id="0" name=""/>
        <dsp:cNvSpPr/>
      </dsp:nvSpPr>
      <dsp:spPr>
        <a:xfrm>
          <a:off x="1798487" y="1490045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Cronograma Palestra Anual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1798487" y="1490045"/>
        <a:ext cx="1227802" cy="613901"/>
      </dsp:txXfrm>
    </dsp:sp>
    <dsp:sp modelId="{98F95F38-EB34-48E2-BC00-118F143A6D36}">
      <dsp:nvSpPr>
        <dsp:cNvPr id="0" name=""/>
        <dsp:cNvSpPr/>
      </dsp:nvSpPr>
      <dsp:spPr>
        <a:xfrm>
          <a:off x="2568536" y="424299"/>
          <a:ext cx="1227802" cy="613901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>
              <a:solidFill>
                <a:schemeClr val="tx1"/>
              </a:solidFill>
            </a:rPr>
            <a:t>CIPA/SIPAT</a:t>
          </a:r>
          <a:endParaRPr lang="pt-BR" sz="1100" b="1" kern="1200" dirty="0">
            <a:solidFill>
              <a:schemeClr val="tx1"/>
            </a:solidFill>
          </a:endParaRPr>
        </a:p>
      </dsp:txBody>
      <dsp:txXfrm>
        <a:off x="2568536" y="424299"/>
        <a:ext cx="1227802" cy="61390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502BD5-E0C0-4369-88CC-6DCC2082EC2F}">
      <dsp:nvSpPr>
        <dsp:cNvPr id="0" name=""/>
        <dsp:cNvSpPr/>
      </dsp:nvSpPr>
      <dsp:spPr>
        <a:xfrm>
          <a:off x="2361333" y="557024"/>
          <a:ext cx="4025684" cy="3919331"/>
        </a:xfrm>
        <a:prstGeom prst="ellipse">
          <a:avLst/>
        </a:prstGeom>
        <a:solidFill>
          <a:srgbClr val="00B050"/>
        </a:soli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latin typeface="Verdana" pitchFamily="34" charset="0"/>
            </a:rPr>
            <a:t>Gestão em ergonomia</a:t>
          </a:r>
          <a:endParaRPr lang="pt-BR" sz="1600" b="1" kern="1200" dirty="0">
            <a:latin typeface="Verdana" pitchFamily="34" charset="0"/>
          </a:endParaRPr>
        </a:p>
      </dsp:txBody>
      <dsp:txXfrm>
        <a:off x="2361333" y="557024"/>
        <a:ext cx="4025684" cy="3919331"/>
      </dsp:txXfrm>
    </dsp:sp>
    <dsp:sp modelId="{930F7A05-A685-4820-A656-78EF97D4EB6D}">
      <dsp:nvSpPr>
        <dsp:cNvPr id="0" name=""/>
        <dsp:cNvSpPr/>
      </dsp:nvSpPr>
      <dsp:spPr>
        <a:xfrm>
          <a:off x="3690354" y="0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Analise de posto de trabalho</a:t>
          </a:r>
          <a:endParaRPr lang="pt-BR" sz="1000" kern="1200" dirty="0">
            <a:latin typeface="Verdana" pitchFamily="34" charset="0"/>
          </a:endParaRPr>
        </a:p>
      </dsp:txBody>
      <dsp:txXfrm>
        <a:off x="3690354" y="0"/>
        <a:ext cx="1300168" cy="1300168"/>
      </dsp:txXfrm>
    </dsp:sp>
    <dsp:sp modelId="{BDE89C8D-2822-417D-A3C0-5B4F424F3CF3}">
      <dsp:nvSpPr>
        <dsp:cNvPr id="0" name=""/>
        <dsp:cNvSpPr/>
      </dsp:nvSpPr>
      <dsp:spPr>
        <a:xfrm>
          <a:off x="4843783" y="241092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Adaptação de posto de trabalho</a:t>
          </a:r>
          <a:endParaRPr lang="pt-BR" sz="1000" kern="1200" dirty="0">
            <a:latin typeface="Verdana" pitchFamily="34" charset="0"/>
          </a:endParaRPr>
        </a:p>
      </dsp:txBody>
      <dsp:txXfrm>
        <a:off x="4843783" y="241092"/>
        <a:ext cx="1300168" cy="1300168"/>
      </dsp:txXfrm>
    </dsp:sp>
    <dsp:sp modelId="{3A673271-FBD4-4A34-8152-0E67B2CF5D5F}">
      <dsp:nvSpPr>
        <dsp:cNvPr id="0" name=""/>
        <dsp:cNvSpPr/>
      </dsp:nvSpPr>
      <dsp:spPr>
        <a:xfrm>
          <a:off x="5603109" y="1138208"/>
          <a:ext cx="1319384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Controle epidemiológico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0" kern="1200" dirty="0">
            <a:latin typeface="Verdana" pitchFamily="34" charset="0"/>
          </a:endParaRPr>
        </a:p>
      </dsp:txBody>
      <dsp:txXfrm>
        <a:off x="5603109" y="1138208"/>
        <a:ext cx="1319384" cy="1300168"/>
      </dsp:txXfrm>
    </dsp:sp>
    <dsp:sp modelId="{790369DB-ADFE-428E-9240-D329A480CE4F}">
      <dsp:nvSpPr>
        <dsp:cNvPr id="0" name=""/>
        <dsp:cNvSpPr/>
      </dsp:nvSpPr>
      <dsp:spPr>
        <a:xfrm>
          <a:off x="5869037" y="2227540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Direcionamento postural</a:t>
          </a:r>
          <a:endParaRPr lang="pt-BR" sz="1000" kern="1200" dirty="0">
            <a:latin typeface="Verdana" pitchFamily="34" charset="0"/>
          </a:endParaRPr>
        </a:p>
      </dsp:txBody>
      <dsp:txXfrm>
        <a:off x="5869037" y="2227540"/>
        <a:ext cx="1300168" cy="1300168"/>
      </dsp:txXfrm>
    </dsp:sp>
    <dsp:sp modelId="{9C10811A-C5E6-43F2-AEA6-F129545469C9}">
      <dsp:nvSpPr>
        <dsp:cNvPr id="0" name=""/>
        <dsp:cNvSpPr/>
      </dsp:nvSpPr>
      <dsp:spPr>
        <a:xfrm>
          <a:off x="5292334" y="3188724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Treinamento biomecânico</a:t>
          </a:r>
          <a:endParaRPr lang="pt-BR" sz="1000" kern="1200" dirty="0">
            <a:latin typeface="Verdana" pitchFamily="34" charset="0"/>
          </a:endParaRPr>
        </a:p>
      </dsp:txBody>
      <dsp:txXfrm>
        <a:off x="5292334" y="3188724"/>
        <a:ext cx="1300168" cy="1300168"/>
      </dsp:txXfrm>
    </dsp:sp>
    <dsp:sp modelId="{4ABD3577-1340-4A7E-8D16-7A0BD5F3542B}">
      <dsp:nvSpPr>
        <dsp:cNvPr id="0" name=""/>
        <dsp:cNvSpPr/>
      </dsp:nvSpPr>
      <dsp:spPr>
        <a:xfrm>
          <a:off x="4331150" y="3658387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Treinamento em ergonomia</a:t>
          </a:r>
          <a:endParaRPr lang="pt-BR" sz="1000" kern="1200" dirty="0">
            <a:latin typeface="Verdana" pitchFamily="34" charset="0"/>
          </a:endParaRPr>
        </a:p>
      </dsp:txBody>
      <dsp:txXfrm>
        <a:off x="4331150" y="3658387"/>
        <a:ext cx="1300168" cy="1300168"/>
      </dsp:txXfrm>
    </dsp:sp>
    <dsp:sp modelId="{6F08E131-5D5E-403A-ADFD-70E6D9B56357}">
      <dsp:nvSpPr>
        <dsp:cNvPr id="0" name=""/>
        <dsp:cNvSpPr/>
      </dsp:nvSpPr>
      <dsp:spPr>
        <a:xfrm>
          <a:off x="3177727" y="3658387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  Comissão de Ergonomia</a:t>
          </a:r>
          <a:endParaRPr lang="pt-BR" sz="1000" kern="1200" dirty="0">
            <a:latin typeface="Verdana" pitchFamily="34" charset="0"/>
          </a:endParaRPr>
        </a:p>
      </dsp:txBody>
      <dsp:txXfrm>
        <a:off x="3177727" y="3658387"/>
        <a:ext cx="1300168" cy="1300168"/>
      </dsp:txXfrm>
    </dsp:sp>
    <dsp:sp modelId="{9384AF39-6621-4006-A6D2-59265B3656AC}">
      <dsp:nvSpPr>
        <dsp:cNvPr id="0" name=""/>
        <dsp:cNvSpPr/>
      </dsp:nvSpPr>
      <dsp:spPr>
        <a:xfrm>
          <a:off x="2110171" y="3188722"/>
          <a:ext cx="1384757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Avaliação </a:t>
          </a:r>
          <a:r>
            <a:rPr lang="pt-BR" sz="1000" kern="1200" dirty="0" err="1" smtClean="0">
              <a:latin typeface="Verdana" pitchFamily="34" charset="0"/>
            </a:rPr>
            <a:t>admissiohnal</a:t>
          </a:r>
          <a:endParaRPr lang="pt-BR" sz="1000" kern="1200" dirty="0">
            <a:latin typeface="Verdana" pitchFamily="34" charset="0"/>
          </a:endParaRPr>
        </a:p>
      </dsp:txBody>
      <dsp:txXfrm>
        <a:off x="2110171" y="3188722"/>
        <a:ext cx="1384757" cy="1300168"/>
      </dsp:txXfrm>
    </dsp:sp>
    <dsp:sp modelId="{48E49740-8849-43C0-AF52-4BB3810D606B}">
      <dsp:nvSpPr>
        <dsp:cNvPr id="0" name=""/>
        <dsp:cNvSpPr/>
      </dsp:nvSpPr>
      <dsp:spPr>
        <a:xfrm>
          <a:off x="1511677" y="2163467"/>
          <a:ext cx="1472284" cy="1302430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Plano de reintegração laboral</a:t>
          </a:r>
          <a:endParaRPr lang="pt-BR" sz="1000" kern="1200" dirty="0">
            <a:latin typeface="Verdana" pitchFamily="34" charset="0"/>
          </a:endParaRPr>
        </a:p>
      </dsp:txBody>
      <dsp:txXfrm>
        <a:off x="1511677" y="2163467"/>
        <a:ext cx="1472284" cy="1302430"/>
      </dsp:txXfrm>
    </dsp:sp>
    <dsp:sp modelId="{A1EA1DFC-D54A-4FCB-BC74-E1C54BA8578A}">
      <dsp:nvSpPr>
        <dsp:cNvPr id="0" name=""/>
        <dsp:cNvSpPr/>
      </dsp:nvSpPr>
      <dsp:spPr>
        <a:xfrm>
          <a:off x="1768002" y="1074126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Avaliação e acompanhamento de PNE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0" kern="1200" dirty="0">
            <a:latin typeface="Verdana" pitchFamily="34" charset="0"/>
          </a:endParaRPr>
        </a:p>
      </dsp:txBody>
      <dsp:txXfrm>
        <a:off x="1768002" y="1074126"/>
        <a:ext cx="1300168" cy="1300168"/>
      </dsp:txXfrm>
    </dsp:sp>
    <dsp:sp modelId="{482108EB-A4DC-4AB7-BA98-0391B10C0B9F}">
      <dsp:nvSpPr>
        <dsp:cNvPr id="0" name=""/>
        <dsp:cNvSpPr/>
      </dsp:nvSpPr>
      <dsp:spPr>
        <a:xfrm>
          <a:off x="2601028" y="177021"/>
          <a:ext cx="1300168" cy="1300168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err="1" smtClean="0">
              <a:latin typeface="Verdana" pitchFamily="34" charset="0"/>
            </a:rPr>
            <a:t>Ginastica</a:t>
          </a:r>
          <a:r>
            <a:rPr lang="pt-BR" sz="1000" kern="1200" dirty="0" smtClean="0">
              <a:latin typeface="Verdana" pitchFamily="34" charset="0"/>
            </a:rPr>
            <a:t> laboral</a:t>
          </a:r>
        </a:p>
      </dsp:txBody>
      <dsp:txXfrm>
        <a:off x="2601028" y="177021"/>
        <a:ext cx="1300168" cy="130016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502BD5-E0C0-4369-88CC-6DCC2082EC2F}">
      <dsp:nvSpPr>
        <dsp:cNvPr id="0" name=""/>
        <dsp:cNvSpPr/>
      </dsp:nvSpPr>
      <dsp:spPr>
        <a:xfrm>
          <a:off x="2510954" y="735642"/>
          <a:ext cx="4212135" cy="4100855"/>
        </a:xfrm>
        <a:prstGeom prst="ellipse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latin typeface="Verdana" pitchFamily="34" charset="0"/>
            </a:rPr>
            <a:t>Ações de Saúde Preventiva</a:t>
          </a:r>
          <a:endParaRPr lang="pt-BR" sz="1600" b="1" kern="1200" dirty="0">
            <a:latin typeface="Verdana" pitchFamily="34" charset="0"/>
          </a:endParaRPr>
        </a:p>
      </dsp:txBody>
      <dsp:txXfrm>
        <a:off x="2510954" y="735642"/>
        <a:ext cx="4212135" cy="4100855"/>
      </dsp:txXfrm>
    </dsp:sp>
    <dsp:sp modelId="{930F7A05-A685-4820-A656-78EF97D4EB6D}">
      <dsp:nvSpPr>
        <dsp:cNvPr id="0" name=""/>
        <dsp:cNvSpPr/>
      </dsp:nvSpPr>
      <dsp:spPr>
        <a:xfrm>
          <a:off x="3936829" y="1958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Imunização (Gripe, Tétano, Hepatite B)</a:t>
          </a:r>
          <a:endParaRPr lang="pt-BR" sz="1000" kern="1200" dirty="0">
            <a:latin typeface="Verdana" pitchFamily="34" charset="0"/>
          </a:endParaRPr>
        </a:p>
      </dsp:txBody>
      <dsp:txXfrm>
        <a:off x="3936829" y="1958"/>
        <a:ext cx="1360385" cy="1360385"/>
      </dsp:txXfrm>
    </dsp:sp>
    <dsp:sp modelId="{BDE89C8D-2822-417D-A3C0-5B4F424F3CF3}">
      <dsp:nvSpPr>
        <dsp:cNvPr id="0" name=""/>
        <dsp:cNvSpPr/>
      </dsp:nvSpPr>
      <dsp:spPr>
        <a:xfrm>
          <a:off x="4988788" y="283829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Prevenção DST/AIDS</a:t>
          </a:r>
          <a:endParaRPr lang="pt-BR" sz="1000" kern="1200" dirty="0">
            <a:latin typeface="Verdana" pitchFamily="34" charset="0"/>
          </a:endParaRPr>
        </a:p>
      </dsp:txBody>
      <dsp:txXfrm>
        <a:off x="4988788" y="283829"/>
        <a:ext cx="1360385" cy="1360385"/>
      </dsp:txXfrm>
    </dsp:sp>
    <dsp:sp modelId="{0031377F-2018-4200-A65D-96CC948CDA05}">
      <dsp:nvSpPr>
        <dsp:cNvPr id="0" name=""/>
        <dsp:cNvSpPr/>
      </dsp:nvSpPr>
      <dsp:spPr>
        <a:xfrm>
          <a:off x="5758876" y="1053917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err="1" smtClean="0">
              <a:latin typeface="Verdana" pitchFamily="34" charset="0"/>
            </a:rPr>
            <a:t>Alcool</a:t>
          </a:r>
          <a:r>
            <a:rPr lang="pt-BR" sz="1000" kern="1200" dirty="0" smtClean="0">
              <a:latin typeface="Verdana" pitchFamily="34" charset="0"/>
            </a:rPr>
            <a:t> e drogas</a:t>
          </a:r>
          <a:endParaRPr lang="pt-BR" sz="1000" kern="1200" dirty="0">
            <a:latin typeface="Verdana" pitchFamily="34" charset="0"/>
          </a:endParaRPr>
        </a:p>
      </dsp:txBody>
      <dsp:txXfrm>
        <a:off x="5758876" y="1053917"/>
        <a:ext cx="1360385" cy="1360385"/>
      </dsp:txXfrm>
    </dsp:sp>
    <dsp:sp modelId="{1FC70A21-7D95-4A85-B4EF-14837641C7C1}">
      <dsp:nvSpPr>
        <dsp:cNvPr id="0" name=""/>
        <dsp:cNvSpPr/>
      </dsp:nvSpPr>
      <dsp:spPr>
        <a:xfrm>
          <a:off x="6040748" y="2105877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smtClean="0">
              <a:latin typeface="Verdana" pitchFamily="34" charset="0"/>
            </a:rPr>
            <a:t>Campanha contra Tabagismo</a:t>
          </a:r>
          <a:endParaRPr lang="pt-BR" sz="1000" kern="1200" dirty="0">
            <a:latin typeface="Verdana" pitchFamily="34" charset="0"/>
          </a:endParaRPr>
        </a:p>
      </dsp:txBody>
      <dsp:txXfrm>
        <a:off x="6040748" y="2105877"/>
        <a:ext cx="1360385" cy="1360385"/>
      </dsp:txXfrm>
    </dsp:sp>
    <dsp:sp modelId="{790369DB-ADFE-428E-9240-D329A480CE4F}">
      <dsp:nvSpPr>
        <dsp:cNvPr id="0" name=""/>
        <dsp:cNvSpPr/>
      </dsp:nvSpPr>
      <dsp:spPr>
        <a:xfrm>
          <a:off x="5758876" y="3157836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Campanha contra Hipertensão e Diabete</a:t>
          </a:r>
          <a:endParaRPr lang="pt-BR" sz="1000" kern="1200" dirty="0">
            <a:latin typeface="Verdana" pitchFamily="34" charset="0"/>
          </a:endParaRPr>
        </a:p>
      </dsp:txBody>
      <dsp:txXfrm>
        <a:off x="5758876" y="3157836"/>
        <a:ext cx="1360385" cy="1360385"/>
      </dsp:txXfrm>
    </dsp:sp>
    <dsp:sp modelId="{0F407887-8B0F-4EA0-9F03-4C3F36C18D1B}">
      <dsp:nvSpPr>
        <dsp:cNvPr id="0" name=""/>
        <dsp:cNvSpPr/>
      </dsp:nvSpPr>
      <dsp:spPr>
        <a:xfrm>
          <a:off x="4988788" y="3927924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Controle de Colesterol</a:t>
          </a:r>
          <a:endParaRPr lang="pt-BR" sz="1000" kern="1200" dirty="0">
            <a:latin typeface="Verdana" pitchFamily="34" charset="0"/>
          </a:endParaRPr>
        </a:p>
      </dsp:txBody>
      <dsp:txXfrm>
        <a:off x="4988788" y="3927924"/>
        <a:ext cx="1360385" cy="1360385"/>
      </dsp:txXfrm>
    </dsp:sp>
    <dsp:sp modelId="{9C10811A-C5E6-43F2-AEA6-F129545469C9}">
      <dsp:nvSpPr>
        <dsp:cNvPr id="0" name=""/>
        <dsp:cNvSpPr/>
      </dsp:nvSpPr>
      <dsp:spPr>
        <a:xfrm>
          <a:off x="3936829" y="4209796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Campanha Saúde da Mulher</a:t>
          </a:r>
          <a:endParaRPr lang="pt-BR" sz="1000" kern="1200" dirty="0">
            <a:latin typeface="Verdana" pitchFamily="34" charset="0"/>
          </a:endParaRPr>
        </a:p>
      </dsp:txBody>
      <dsp:txXfrm>
        <a:off x="3936829" y="4209796"/>
        <a:ext cx="1360385" cy="1360385"/>
      </dsp:txXfrm>
    </dsp:sp>
    <dsp:sp modelId="{4ABD3577-1340-4A7E-8D16-7A0BD5F3542B}">
      <dsp:nvSpPr>
        <dsp:cNvPr id="0" name=""/>
        <dsp:cNvSpPr/>
      </dsp:nvSpPr>
      <dsp:spPr>
        <a:xfrm>
          <a:off x="2884869" y="3927924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Campanha Saúde do Homem</a:t>
          </a:r>
          <a:endParaRPr lang="pt-BR" sz="1000" kern="1200" dirty="0">
            <a:latin typeface="Verdana" pitchFamily="34" charset="0"/>
          </a:endParaRPr>
        </a:p>
      </dsp:txBody>
      <dsp:txXfrm>
        <a:off x="2884869" y="3927924"/>
        <a:ext cx="1360385" cy="1360385"/>
      </dsp:txXfrm>
    </dsp:sp>
    <dsp:sp modelId="{9384AF39-6621-4006-A6D2-59265B3656AC}">
      <dsp:nvSpPr>
        <dsp:cNvPr id="0" name=""/>
        <dsp:cNvSpPr/>
      </dsp:nvSpPr>
      <dsp:spPr>
        <a:xfrm>
          <a:off x="2114781" y="3157836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Campanha</a:t>
          </a:r>
        </a:p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parasitose</a:t>
          </a:r>
          <a:endParaRPr lang="pt-BR" sz="1000" kern="1200" dirty="0">
            <a:latin typeface="Verdana" pitchFamily="34" charset="0"/>
          </a:endParaRPr>
        </a:p>
      </dsp:txBody>
      <dsp:txXfrm>
        <a:off x="2114781" y="3157836"/>
        <a:ext cx="1360385" cy="1360385"/>
      </dsp:txXfrm>
    </dsp:sp>
    <dsp:sp modelId="{48E49740-8849-43C0-AF52-4BB3810D606B}">
      <dsp:nvSpPr>
        <dsp:cNvPr id="0" name=""/>
        <dsp:cNvSpPr/>
      </dsp:nvSpPr>
      <dsp:spPr>
        <a:xfrm>
          <a:off x="1742866" y="2104693"/>
          <a:ext cx="1540473" cy="1362752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Monitoramento dos atletas</a:t>
          </a:r>
          <a:endParaRPr lang="pt-BR" sz="1000" kern="1200" dirty="0">
            <a:latin typeface="Verdana" pitchFamily="34" charset="0"/>
          </a:endParaRPr>
        </a:p>
      </dsp:txBody>
      <dsp:txXfrm>
        <a:off x="1742866" y="2104693"/>
        <a:ext cx="1540473" cy="1362752"/>
      </dsp:txXfrm>
    </dsp:sp>
    <dsp:sp modelId="{A1EA1DFC-D54A-4FCB-BC74-E1C54BA8578A}">
      <dsp:nvSpPr>
        <dsp:cNvPr id="0" name=""/>
        <dsp:cNvSpPr/>
      </dsp:nvSpPr>
      <dsp:spPr>
        <a:xfrm>
          <a:off x="2114781" y="1053917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Saúde Bucal </a:t>
          </a:r>
          <a:endParaRPr lang="pt-BR" sz="1000" kern="1200" dirty="0">
            <a:latin typeface="Verdana" pitchFamily="34" charset="0"/>
          </a:endParaRPr>
        </a:p>
      </dsp:txBody>
      <dsp:txXfrm>
        <a:off x="2114781" y="1053917"/>
        <a:ext cx="1360385" cy="1360385"/>
      </dsp:txXfrm>
    </dsp:sp>
    <dsp:sp modelId="{482108EB-A4DC-4AB7-BA98-0391B10C0B9F}">
      <dsp:nvSpPr>
        <dsp:cNvPr id="0" name=""/>
        <dsp:cNvSpPr/>
      </dsp:nvSpPr>
      <dsp:spPr>
        <a:xfrm>
          <a:off x="2884869" y="283829"/>
          <a:ext cx="1360385" cy="1360385"/>
        </a:xfrm>
        <a:prstGeom prst="ellipse">
          <a:avLst/>
        </a:prstGeom>
        <a:solidFill>
          <a:srgbClr val="C0F1F8">
            <a:alpha val="42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Verdana" pitchFamily="34" charset="0"/>
            </a:rPr>
            <a:t>Nutrição, Dietas </a:t>
          </a:r>
        </a:p>
      </dsp:txBody>
      <dsp:txXfrm>
        <a:off x="2884869" y="283829"/>
        <a:ext cx="1360385" cy="136038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CCC6C5-002F-4E69-B93B-185C9B8213A5}">
      <dsp:nvSpPr>
        <dsp:cNvPr id="0" name=""/>
        <dsp:cNvSpPr/>
      </dsp:nvSpPr>
      <dsp:spPr>
        <a:xfrm>
          <a:off x="1867387" y="-28898"/>
          <a:ext cx="4567478" cy="4567478"/>
        </a:xfrm>
        <a:prstGeom prst="circularArrow">
          <a:avLst>
            <a:gd name="adj1" fmla="val 5544"/>
            <a:gd name="adj2" fmla="val 330680"/>
            <a:gd name="adj3" fmla="val 13765347"/>
            <a:gd name="adj4" fmla="val 17392405"/>
            <a:gd name="adj5" fmla="val 5757"/>
          </a:avLst>
        </a:prstGeom>
        <a:solidFill>
          <a:srgbClr val="CCFF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6032F-BA38-428A-A673-F7BB6531007B}">
      <dsp:nvSpPr>
        <dsp:cNvPr id="0" name=""/>
        <dsp:cNvSpPr/>
      </dsp:nvSpPr>
      <dsp:spPr>
        <a:xfrm>
          <a:off x="3076860" y="366"/>
          <a:ext cx="2148532" cy="1074266"/>
        </a:xfrm>
        <a:prstGeom prst="roundRect">
          <a:avLst/>
        </a:prstGeom>
        <a:solidFill>
          <a:srgbClr val="CC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tx1"/>
              </a:solidFill>
              <a:latin typeface="Verdana" pitchFamily="34" charset="0"/>
            </a:rPr>
            <a:t>Treinamentos:  reeducação postural</a:t>
          </a:r>
          <a:endParaRPr lang="pt-BR" sz="1600" kern="1200" dirty="0"/>
        </a:p>
      </dsp:txBody>
      <dsp:txXfrm>
        <a:off x="3076860" y="366"/>
        <a:ext cx="2148532" cy="1074266"/>
      </dsp:txXfrm>
    </dsp:sp>
    <dsp:sp modelId="{286E5A97-C7A4-4A00-98BD-C7A61981F50D}">
      <dsp:nvSpPr>
        <dsp:cNvPr id="0" name=""/>
        <dsp:cNvSpPr/>
      </dsp:nvSpPr>
      <dsp:spPr>
        <a:xfrm>
          <a:off x="4929282" y="1346230"/>
          <a:ext cx="2148532" cy="1074266"/>
        </a:xfrm>
        <a:prstGeom prst="roundRect">
          <a:avLst/>
        </a:prstGeom>
        <a:solidFill>
          <a:srgbClr val="CC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tx1"/>
              </a:solidFill>
              <a:latin typeface="Verdana" pitchFamily="34" charset="0"/>
            </a:rPr>
            <a:t>Palestras  temas diversificados</a:t>
          </a:r>
          <a:endParaRPr lang="pt-BR" sz="1600" kern="1200" dirty="0"/>
        </a:p>
      </dsp:txBody>
      <dsp:txXfrm>
        <a:off x="4929282" y="1346230"/>
        <a:ext cx="2148532" cy="1074266"/>
      </dsp:txXfrm>
    </dsp:sp>
    <dsp:sp modelId="{DE1FC9CA-D67B-49B6-BFE6-85E08A54AE95}">
      <dsp:nvSpPr>
        <dsp:cNvPr id="0" name=""/>
        <dsp:cNvSpPr/>
      </dsp:nvSpPr>
      <dsp:spPr>
        <a:xfrm>
          <a:off x="4221720" y="3523883"/>
          <a:ext cx="2148532" cy="1074266"/>
        </a:xfrm>
        <a:prstGeom prst="roundRect">
          <a:avLst/>
        </a:prstGeom>
        <a:solidFill>
          <a:srgbClr val="CC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tx1"/>
              </a:solidFill>
              <a:latin typeface="Verdana" pitchFamily="34" charset="0"/>
            </a:rPr>
            <a:t>Treinamentos: Primeiros Socorros  (B.Emergência )</a:t>
          </a:r>
          <a:endParaRPr lang="pt-BR" sz="1600" kern="1200" dirty="0"/>
        </a:p>
      </dsp:txBody>
      <dsp:txXfrm>
        <a:off x="4221720" y="3523883"/>
        <a:ext cx="2148532" cy="1074266"/>
      </dsp:txXfrm>
    </dsp:sp>
    <dsp:sp modelId="{1739B905-9BFD-4246-A707-A095B7378570}">
      <dsp:nvSpPr>
        <dsp:cNvPr id="0" name=""/>
        <dsp:cNvSpPr/>
      </dsp:nvSpPr>
      <dsp:spPr>
        <a:xfrm>
          <a:off x="1932000" y="3523883"/>
          <a:ext cx="2148532" cy="1074266"/>
        </a:xfrm>
        <a:prstGeom prst="roundRect">
          <a:avLst/>
        </a:prstGeom>
        <a:solidFill>
          <a:srgbClr val="CC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tx1"/>
              </a:solidFill>
              <a:latin typeface="Verdana" pitchFamily="34" charset="0"/>
            </a:rPr>
            <a:t>Exposições – “Espaço do conhecimento”</a:t>
          </a:r>
          <a:endParaRPr lang="pt-BR" sz="1600" kern="1200" dirty="0"/>
        </a:p>
      </dsp:txBody>
      <dsp:txXfrm>
        <a:off x="1932000" y="3523883"/>
        <a:ext cx="2148532" cy="1074266"/>
      </dsp:txXfrm>
    </dsp:sp>
    <dsp:sp modelId="{369322A9-B294-4D33-A464-2B5F450B646B}">
      <dsp:nvSpPr>
        <dsp:cNvPr id="0" name=""/>
        <dsp:cNvSpPr/>
      </dsp:nvSpPr>
      <dsp:spPr>
        <a:xfrm>
          <a:off x="1224438" y="1346230"/>
          <a:ext cx="2148532" cy="1074266"/>
        </a:xfrm>
        <a:prstGeom prst="roundRect">
          <a:avLst/>
        </a:prstGeom>
        <a:solidFill>
          <a:srgbClr val="CCFF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tx1"/>
              </a:solidFill>
              <a:latin typeface="Verdana" pitchFamily="34" charset="0"/>
            </a:rPr>
            <a:t>Treinamentos: Prevenções em Toxicologia</a:t>
          </a:r>
          <a:endParaRPr lang="pt-BR" sz="1600" kern="1200" dirty="0"/>
        </a:p>
      </dsp:txBody>
      <dsp:txXfrm>
        <a:off x="1224438" y="1346230"/>
        <a:ext cx="2148532" cy="107426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798567-1F5E-4C38-9F3F-2B0C2FCB8F89}">
      <dsp:nvSpPr>
        <dsp:cNvPr id="0" name=""/>
        <dsp:cNvSpPr/>
      </dsp:nvSpPr>
      <dsp:spPr>
        <a:xfrm>
          <a:off x="2394006" y="609096"/>
          <a:ext cx="4206974" cy="4206974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rgbClr val="FF99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BBEC-614B-46E9-B5DC-004CA29834F1}">
      <dsp:nvSpPr>
        <dsp:cNvPr id="0" name=""/>
        <dsp:cNvSpPr/>
      </dsp:nvSpPr>
      <dsp:spPr>
        <a:xfrm>
          <a:off x="2407140" y="567149"/>
          <a:ext cx="4206974" cy="4206974"/>
        </a:xfrm>
        <a:prstGeom prst="blockArc">
          <a:avLst>
            <a:gd name="adj1" fmla="val 7462141"/>
            <a:gd name="adj2" fmla="val 11806456"/>
            <a:gd name="adj3" fmla="val 4642"/>
          </a:avLst>
        </a:prstGeom>
        <a:solidFill>
          <a:srgbClr val="FF9933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A047-1DB0-43C8-8AAF-8CC7D03BB02D}">
      <dsp:nvSpPr>
        <dsp:cNvPr id="0" name=""/>
        <dsp:cNvSpPr/>
      </dsp:nvSpPr>
      <dsp:spPr>
        <a:xfrm>
          <a:off x="2430371" y="583273"/>
          <a:ext cx="4206974" cy="4206974"/>
        </a:xfrm>
        <a:prstGeom prst="blockArc">
          <a:avLst>
            <a:gd name="adj1" fmla="val 3314626"/>
            <a:gd name="adj2" fmla="val 7509454"/>
            <a:gd name="adj3" fmla="val 4642"/>
          </a:avLst>
        </a:prstGeom>
        <a:solidFill>
          <a:srgbClr val="FF9933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982F9-9BF0-4EBF-9DB5-63546955BB19}">
      <dsp:nvSpPr>
        <dsp:cNvPr id="0" name=""/>
        <dsp:cNvSpPr/>
      </dsp:nvSpPr>
      <dsp:spPr>
        <a:xfrm>
          <a:off x="2394006" y="609096"/>
          <a:ext cx="4206974" cy="4206974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1">
            <a:shade val="90000"/>
            <a:hueOff val="3077"/>
            <a:satOff val="1644"/>
            <a:lumOff val="25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AB938-ED16-4548-BEE5-27E56ADDB883}">
      <dsp:nvSpPr>
        <dsp:cNvPr id="0" name=""/>
        <dsp:cNvSpPr/>
      </dsp:nvSpPr>
      <dsp:spPr>
        <a:xfrm>
          <a:off x="2394006" y="609096"/>
          <a:ext cx="4206974" cy="4206974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rgbClr val="FF9933"/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C8F4F-6685-4D4D-9159-0C092C99C04A}">
      <dsp:nvSpPr>
        <dsp:cNvPr id="0" name=""/>
        <dsp:cNvSpPr/>
      </dsp:nvSpPr>
      <dsp:spPr>
        <a:xfrm>
          <a:off x="3296933" y="1666633"/>
          <a:ext cx="2401120" cy="20919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1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3296933" y="1666633"/>
        <a:ext cx="2401120" cy="2091900"/>
      </dsp:txXfrm>
    </dsp:sp>
    <dsp:sp modelId="{5691D8A0-2D34-4599-9073-8D7F17516DE2}">
      <dsp:nvSpPr>
        <dsp:cNvPr id="0" name=""/>
        <dsp:cNvSpPr/>
      </dsp:nvSpPr>
      <dsp:spPr>
        <a:xfrm>
          <a:off x="3647492" y="-137607"/>
          <a:ext cx="1700001" cy="1591056"/>
        </a:xfrm>
        <a:prstGeom prst="ellipse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>
              <a:solidFill>
                <a:schemeClr val="tx1"/>
              </a:solidFill>
              <a:latin typeface="Verdana" pitchFamily="34" charset="0"/>
            </a:rPr>
            <a:t>Doação de Sangue</a:t>
          </a:r>
          <a:endParaRPr lang="pt-BR" sz="1050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3647492" y="-137607"/>
        <a:ext cx="1700001" cy="1591056"/>
      </dsp:txXfrm>
    </dsp:sp>
    <dsp:sp modelId="{745A656C-787F-428B-B5EA-1247577C36D7}">
      <dsp:nvSpPr>
        <dsp:cNvPr id="0" name=""/>
        <dsp:cNvSpPr/>
      </dsp:nvSpPr>
      <dsp:spPr>
        <a:xfrm>
          <a:off x="5702421" y="1368154"/>
          <a:ext cx="1498344" cy="1419005"/>
        </a:xfrm>
        <a:prstGeom prst="ellipse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>
              <a:solidFill>
                <a:schemeClr val="tx1"/>
              </a:solidFill>
              <a:latin typeface="Verdana" pitchFamily="34" charset="0"/>
            </a:rPr>
            <a:t>Doação de Medula </a:t>
          </a:r>
          <a:r>
            <a:rPr lang="pt-BR" sz="1050" kern="1200" dirty="0" err="1" smtClean="0">
              <a:solidFill>
                <a:schemeClr val="tx1"/>
              </a:solidFill>
              <a:latin typeface="Verdana" pitchFamily="34" charset="0"/>
            </a:rPr>
            <a:t>ossea</a:t>
          </a:r>
          <a:endParaRPr lang="pt-BR" sz="1050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5702421" y="1368154"/>
        <a:ext cx="1498344" cy="1419005"/>
      </dsp:txXfrm>
    </dsp:sp>
    <dsp:sp modelId="{4542E4CF-A793-4B05-8E7B-072F665D226C}">
      <dsp:nvSpPr>
        <dsp:cNvPr id="0" name=""/>
        <dsp:cNvSpPr/>
      </dsp:nvSpPr>
      <dsp:spPr>
        <a:xfrm>
          <a:off x="4851782" y="3575976"/>
          <a:ext cx="1706823" cy="1597728"/>
        </a:xfrm>
        <a:prstGeom prst="ellipse">
          <a:avLst/>
        </a:prstGeom>
        <a:solidFill>
          <a:srgbClr val="FF9933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>
              <a:solidFill>
                <a:schemeClr val="tx1"/>
              </a:solidFill>
              <a:latin typeface="Verdana" pitchFamily="34" charset="0"/>
            </a:rPr>
            <a:t>Campanhas Donativos</a:t>
          </a:r>
          <a:endParaRPr lang="pt-BR" sz="1050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4851782" y="3575976"/>
        <a:ext cx="1706823" cy="1597728"/>
      </dsp:txXfrm>
    </dsp:sp>
    <dsp:sp modelId="{65E95300-8D94-45A5-8057-E0DAC3014417}">
      <dsp:nvSpPr>
        <dsp:cNvPr id="0" name=""/>
        <dsp:cNvSpPr/>
      </dsp:nvSpPr>
      <dsp:spPr>
        <a:xfrm>
          <a:off x="2383644" y="3491259"/>
          <a:ext cx="1934167" cy="1750670"/>
        </a:xfrm>
        <a:prstGeom prst="ellipse">
          <a:avLst/>
        </a:prstGeom>
        <a:solidFill>
          <a:srgbClr val="FF9933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>
              <a:solidFill>
                <a:schemeClr val="tx1"/>
              </a:solidFill>
              <a:latin typeface="Verdana" pitchFamily="34" charset="0"/>
            </a:rPr>
            <a:t>Circuito Saúde para familiares: </a:t>
          </a:r>
          <a:r>
            <a:rPr lang="pt-BR" sz="900" kern="1200" dirty="0" smtClean="0">
              <a:solidFill>
                <a:schemeClr val="tx1"/>
              </a:solidFill>
              <a:latin typeface="Verdana" pitchFamily="34" charset="0"/>
            </a:rPr>
            <a:t>Imunização, IMC, PA, Teste p/ diabete, Parasitos</a:t>
          </a:r>
          <a:endParaRPr lang="pt-BR" sz="900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2383644" y="3491259"/>
        <a:ext cx="1934167" cy="1750670"/>
      </dsp:txXfrm>
    </dsp:sp>
    <dsp:sp modelId="{3BC5A00F-60D7-4EBA-BE3C-E8431B5DA543}">
      <dsp:nvSpPr>
        <dsp:cNvPr id="0" name=""/>
        <dsp:cNvSpPr/>
      </dsp:nvSpPr>
      <dsp:spPr>
        <a:xfrm>
          <a:off x="1656217" y="1262952"/>
          <a:ext cx="1774350" cy="1629410"/>
        </a:xfrm>
        <a:prstGeom prst="ellipse">
          <a:avLst/>
        </a:prstGeom>
        <a:solidFill>
          <a:srgbClr val="FF9933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kern="1200" dirty="0" smtClean="0">
              <a:solidFill>
                <a:schemeClr val="tx1"/>
              </a:solidFill>
              <a:latin typeface="Verdana" pitchFamily="34" charset="0"/>
            </a:rPr>
            <a:t>Portas Abertas: Circuito de saúde para a Comunidade</a:t>
          </a:r>
          <a:endParaRPr lang="pt-BR" sz="1050" kern="1200" dirty="0">
            <a:solidFill>
              <a:schemeClr val="tx1"/>
            </a:solidFill>
            <a:latin typeface="Verdana" pitchFamily="34" charset="0"/>
          </a:endParaRPr>
        </a:p>
      </dsp:txBody>
      <dsp:txXfrm>
        <a:off x="1656217" y="1262952"/>
        <a:ext cx="1774350" cy="162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0.16078</cdr:x>
      <cdr:y>0.9205</cdr:y>
    </cdr:from>
    <cdr:to>
      <cdr:x>0.96466</cdr:x>
      <cdr:y>0.96862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866775" y="4191000"/>
          <a:ext cx="4333875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pt-BR" sz="1100"/>
            <a:t>META:  doi</a:t>
          </a:r>
          <a:r>
            <a:rPr lang="pt-BR" sz="1100" baseline="0"/>
            <a:t>s participações por semana</a:t>
          </a:r>
        </a:p>
        <a:p xmlns:a="http://schemas.openxmlformats.org/drawingml/2006/main">
          <a:endParaRPr lang="pt-BR" sz="1100"/>
        </a:p>
      </cdr:txBody>
    </cdr:sp>
  </cdr:relSizeAnchor>
  <cdr:relSizeAnchor xmlns:cdr="http://schemas.openxmlformats.org/drawingml/2006/chartDrawing">
    <cdr:from>
      <cdr:x>0.05866</cdr:x>
      <cdr:y>0.43036</cdr:y>
    </cdr:from>
    <cdr:to>
      <cdr:x>0.98982</cdr:x>
      <cdr:y>0.43036</cdr:y>
    </cdr:to>
    <cdr:sp macro="" textlink="">
      <cdr:nvSpPr>
        <cdr:cNvPr id="4" name="Conector reto 3"/>
        <cdr:cNvSpPr/>
      </cdr:nvSpPr>
      <cdr:spPr>
        <a:xfrm xmlns:a="http://schemas.openxmlformats.org/drawingml/2006/main">
          <a:off x="317023" y="1940824"/>
          <a:ext cx="5032075" cy="1"/>
        </a:xfrm>
        <a:prstGeom xmlns:a="http://schemas.openxmlformats.org/drawingml/2006/main" prst="line">
          <a:avLst/>
        </a:prstGeom>
        <a:ln xmlns:a="http://schemas.openxmlformats.org/drawingml/2006/main" cmpd="sng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1ADAC70-8281-4F00-9935-252756A6CA57}" type="datetimeFigureOut">
              <a:rPr lang="pt-BR"/>
              <a:pPr>
                <a:defRPr/>
              </a:pPr>
              <a:t>08/11/2014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B40A861-642B-4CED-8C40-0668F6ED40B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Mintaszöveg szerkesztése</a:t>
            </a:r>
          </a:p>
          <a:p>
            <a:pPr lvl="1"/>
            <a:r>
              <a:rPr lang="en-US" noProof="0" smtClean="0"/>
              <a:t>Második szint</a:t>
            </a:r>
          </a:p>
          <a:p>
            <a:pPr lvl="2"/>
            <a:r>
              <a:rPr lang="en-US" noProof="0" smtClean="0"/>
              <a:t>Harmadik szint</a:t>
            </a:r>
          </a:p>
          <a:p>
            <a:pPr lvl="3"/>
            <a:r>
              <a:rPr lang="en-US" noProof="0" smtClean="0"/>
              <a:t>Negyedik szint</a:t>
            </a:r>
          </a:p>
          <a:p>
            <a:pPr lvl="4"/>
            <a:r>
              <a:rPr lang="en-US" noProof="0" smtClean="0"/>
              <a:t>Ötödik szint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00CE939-DA9A-4343-A20D-2E20480047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easeg.com/segpedia/indices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pt.scribd.com/doc/18102658/7/INDICADORES-DE-SEGURANCA-E-SAUDE-NO-TRABALHO" TargetMode="External"/><Relationship Id="rId4" Type="http://schemas.openxmlformats.org/officeDocument/2006/relationships/hyperlink" Target="http://www.abepro.org.br/biblioteca/ENEGEP2006_TR500336_8432.pdf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F2D6F-98D8-4C1C-8F10-A43CBE3846CB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n-US" sz="1200" b="0" i="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  <a:hlinkClick r:id="rId3"/>
              </a:rPr>
              <a:t>http://www.areaseg.com/segpedia/indices.html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rtl="0"/>
            <a:r>
              <a:rPr lang="en-US" sz="1200" b="0" i="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  <a:hlinkClick r:id="rId4"/>
              </a:rPr>
              <a:t>http://www.abepro.org.br/biblioteca/ENEGEP2006_TR500336_8432.pdf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rtl="0"/>
            <a:r>
              <a:rPr lang="en-US" sz="1200" b="0" i="0" u="sng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  <a:hlinkClick r:id="rId5"/>
              </a:rPr>
              <a:t>http://pt.scribd.com/doc/18102658/7/INDICADORES-DE-SEGURANCA-E-SAUDE-NO-TRABALHO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mtClean="0"/>
              <a:t/>
            </a:r>
            <a:br>
              <a:rPr lang="en-US" smtClean="0"/>
            </a:b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0CE939-DA9A-4343-A20D-2E20480047A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56D44-6C05-4FE3-9DA1-7622B876C1FA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8D490-C14E-473A-AE2F-9DC8D3467064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4AD95-606C-4B43-B3DC-399B376ECAA5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556792"/>
            <a:ext cx="8229600" cy="4525963"/>
          </a:xfr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D02D6-942F-4BE4-B8B8-FAA3BF660FE8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17F0A-4DB1-4DB7-B3E7-81725C3B7167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E3DE7-601F-43EA-9709-0580A3A705E6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72D1-BCEA-46A3-A378-CD54B37C6B01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3F5A2-5D66-4484-9813-CE33874BFAE9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05EBD-146A-492F-99D8-C448C9F8ABA4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91416-DE42-4F2D-BBC8-DDB1023C89B8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5AE1A-2E58-46F5-ABF9-342228F12632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smtClean="0"/>
              <a:t>Mintacím szerkesztése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A6050C5-12A4-4681-AAB5-4E341B6A3FDB}" type="slidenum">
              <a:rPr lang="hu-HU"/>
              <a:pPr>
                <a:defRPr/>
              </a:pPr>
              <a:t>‹nº›</a:t>
            </a:fld>
            <a:endParaRPr lang="hu-HU"/>
          </a:p>
        </p:txBody>
      </p:sp>
      <p:pic>
        <p:nvPicPr>
          <p:cNvPr id="1031" name="Imagem 6" descr="BACKGROUND_ACADEMIA_02.jpg"/>
          <p:cNvPicPr>
            <a:picLocks noChangeAspect="1"/>
          </p:cNvPicPr>
          <p:nvPr userDrawn="1"/>
        </p:nvPicPr>
        <p:blipFill>
          <a:blip r:embed="rId13" cstate="print"/>
          <a:srcRect r="83862" b="77299"/>
          <a:stretch>
            <a:fillRect/>
          </a:stretch>
        </p:blipFill>
        <p:spPr bwMode="auto">
          <a:xfrm>
            <a:off x="0" y="0"/>
            <a:ext cx="1476375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Imagem 6" descr="BACKGROUND_ACADEMIA_02.jpg"/>
          <p:cNvPicPr>
            <a:picLocks noChangeAspect="1"/>
          </p:cNvPicPr>
          <p:nvPr userDrawn="1"/>
        </p:nvPicPr>
        <p:blipFill>
          <a:blip r:embed="rId13" cstate="print"/>
          <a:srcRect l="83862" t="77299"/>
          <a:stretch>
            <a:fillRect/>
          </a:stretch>
        </p:blipFill>
        <p:spPr bwMode="auto">
          <a:xfrm>
            <a:off x="7667625" y="5300663"/>
            <a:ext cx="1476375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Imagem 10" descr="logotipo.bmp"/>
          <p:cNvPicPr>
            <a:picLocks noChangeAspect="1"/>
          </p:cNvPicPr>
          <p:nvPr userDrawn="1"/>
        </p:nvPicPr>
        <p:blipFill>
          <a:blip r:embed="rId14" cstate="print"/>
          <a:srcRect l="42577" t="37152" r="44922" b="47130"/>
          <a:stretch>
            <a:fillRect/>
          </a:stretch>
        </p:blipFill>
        <p:spPr bwMode="auto">
          <a:xfrm>
            <a:off x="8101013" y="0"/>
            <a:ext cx="1042987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Imagem 16" descr="logo_acemt.jp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500" y="5930900"/>
            <a:ext cx="88106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luxo%20PO%2042%20-%20PCMSO.rt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Fluxo%20PO%201810%20-%20Atendimento%20Ambulatorial.rtf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colin%20graficos.doc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ildiko51@yahoo.com.b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Normas%20de%20coordenacao%20MDT%202013-14.doc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Gestão de Saúde e Segurança do Trabalho na Empresa Privada</a:t>
            </a:r>
          </a:p>
        </p:txBody>
      </p:sp>
      <p:sp>
        <p:nvSpPr>
          <p:cNvPr id="2051" name="Subtítulo 2"/>
          <p:cNvSpPr>
            <a:spLocks noGrp="1"/>
          </p:cNvSpPr>
          <p:nvPr>
            <p:ph type="subTitle" idx="1"/>
          </p:nvPr>
        </p:nvSpPr>
        <p:spPr>
          <a:xfrm>
            <a:off x="3348038" y="4941888"/>
            <a:ext cx="4608512" cy="1079500"/>
          </a:xfrm>
        </p:spPr>
        <p:txBody>
          <a:bodyPr/>
          <a:lstStyle/>
          <a:p>
            <a:r>
              <a:rPr lang="pt-BR" sz="2800" smtClean="0"/>
              <a:t>Dra. Ildiko A. Teixeira</a:t>
            </a:r>
          </a:p>
          <a:p>
            <a:r>
              <a:rPr lang="pt-BR" sz="2800" smtClean="0"/>
              <a:t>Médica do Trabalho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</a:t>
            </a:r>
            <a:r>
              <a:rPr lang="pt-BR" dirty="0" smtClean="0"/>
              <a:t>Processo</a:t>
            </a:r>
            <a:endParaRPr lang="pt-BR" dirty="0"/>
          </a:p>
        </p:txBody>
      </p:sp>
      <p:sp>
        <p:nvSpPr>
          <p:cNvPr id="7" name="Fluxograma: Processo 6"/>
          <p:cNvSpPr/>
          <p:nvPr/>
        </p:nvSpPr>
        <p:spPr>
          <a:xfrm>
            <a:off x="611560" y="2348880"/>
            <a:ext cx="1368152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 smtClean="0">
                <a:solidFill>
                  <a:schemeClr val="tx1"/>
                </a:solidFill>
              </a:rPr>
              <a:t>IN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8" name="Fluxograma: Processo 7"/>
          <p:cNvSpPr/>
          <p:nvPr/>
        </p:nvSpPr>
        <p:spPr>
          <a:xfrm>
            <a:off x="2843808" y="2348880"/>
            <a:ext cx="2592288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 smtClean="0">
                <a:solidFill>
                  <a:schemeClr val="tx1"/>
                </a:solidFill>
              </a:rPr>
              <a:t>PROCESSO</a:t>
            </a:r>
            <a:endParaRPr lang="pt-BR" sz="3200" dirty="0">
              <a:solidFill>
                <a:schemeClr val="tx1"/>
              </a:solidFill>
            </a:endParaRPr>
          </a:p>
        </p:txBody>
      </p:sp>
      <p:cxnSp>
        <p:nvCxnSpPr>
          <p:cNvPr id="10" name="Conector de seta reta 9"/>
          <p:cNvCxnSpPr>
            <a:stCxn id="7" idx="3"/>
            <a:endCxn id="8" idx="1"/>
          </p:cNvCxnSpPr>
          <p:nvPr/>
        </p:nvCxnSpPr>
        <p:spPr>
          <a:xfrm>
            <a:off x="1979712" y="26369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xograma: Processo 12"/>
          <p:cNvSpPr/>
          <p:nvPr/>
        </p:nvSpPr>
        <p:spPr>
          <a:xfrm>
            <a:off x="6300192" y="2348880"/>
            <a:ext cx="16561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tx1"/>
                </a:solidFill>
              </a:rPr>
              <a:t>OUT</a:t>
            </a:r>
            <a:endParaRPr lang="pt-BR" sz="3200" dirty="0">
              <a:solidFill>
                <a:schemeClr val="tx1"/>
              </a:solidFill>
            </a:endParaRPr>
          </a:p>
        </p:txBody>
      </p:sp>
      <p:cxnSp>
        <p:nvCxnSpPr>
          <p:cNvPr id="15" name="Conector de seta reta 14"/>
          <p:cNvCxnSpPr>
            <a:stCxn id="8" idx="3"/>
            <a:endCxn id="13" idx="1"/>
          </p:cNvCxnSpPr>
          <p:nvPr/>
        </p:nvCxnSpPr>
        <p:spPr>
          <a:xfrm>
            <a:off x="5436096" y="2636912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11560" y="30689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fornecedor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16216" y="32129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cliente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</a:t>
            </a:r>
            <a:r>
              <a:rPr lang="pt-BR" dirty="0" smtClean="0"/>
              <a:t>Processo</a:t>
            </a:r>
            <a:endParaRPr lang="pt-BR" dirty="0"/>
          </a:p>
        </p:txBody>
      </p:sp>
      <p:pic>
        <p:nvPicPr>
          <p:cNvPr id="10" name="Espaço Reservado para Conteúdo 9" descr="mapa de processo md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60848"/>
            <a:ext cx="9120913" cy="3205677"/>
          </a:xfrm>
        </p:spPr>
      </p:pic>
      <p:sp>
        <p:nvSpPr>
          <p:cNvPr id="4" name="Retângulo 3"/>
          <p:cNvSpPr/>
          <p:nvPr/>
        </p:nvSpPr>
        <p:spPr>
          <a:xfrm>
            <a:off x="4427984" y="2492896"/>
            <a:ext cx="47160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755576" y="2492896"/>
            <a:ext cx="3528392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/>
          <a:lstStyle/>
          <a:p>
            <a:r>
              <a:rPr lang="pt-BR" sz="4000" dirty="0" smtClean="0"/>
              <a:t>Mapa de </a:t>
            </a:r>
            <a:r>
              <a:rPr lang="pt-BR" sz="4000" dirty="0" smtClean="0"/>
              <a:t>Processo</a:t>
            </a:r>
            <a:r>
              <a:rPr lang="pt-BR" sz="4000" dirty="0" smtClean="0"/>
              <a:t>: </a:t>
            </a:r>
            <a:br>
              <a:rPr lang="pt-BR" sz="4000" dirty="0" smtClean="0"/>
            </a:br>
            <a:r>
              <a:rPr lang="pt-BR" sz="4000" dirty="0" smtClean="0"/>
              <a:t>PCMSO </a:t>
            </a:r>
            <a:r>
              <a:rPr lang="pt-BR" sz="4000" dirty="0" smtClean="0"/>
              <a:t>- Ações</a:t>
            </a:r>
            <a:endParaRPr lang="pt-BR" sz="40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684213" y="15573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pt-BR" sz="4000" dirty="0" smtClean="0"/>
              <a:t>Mapa de </a:t>
            </a:r>
            <a:r>
              <a:rPr lang="pt-BR" sz="4000" dirty="0" smtClean="0"/>
              <a:t>Processo</a:t>
            </a:r>
            <a:r>
              <a:rPr lang="pt-BR" sz="4000" dirty="0" smtClean="0"/>
              <a:t>: </a:t>
            </a:r>
            <a:br>
              <a:rPr lang="pt-BR" sz="4000" dirty="0" smtClean="0"/>
            </a:br>
            <a:r>
              <a:rPr lang="pt-BR" sz="4000" dirty="0" smtClean="0"/>
              <a:t>PCMSO - </a:t>
            </a:r>
            <a:r>
              <a:rPr lang="pt-BR" sz="4000" dirty="0" smtClean="0"/>
              <a:t>O</a:t>
            </a:r>
            <a:r>
              <a:rPr lang="pt-BR" sz="4000" dirty="0" smtClean="0"/>
              <a:t>cupacional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340768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395536" y="1340768"/>
          <a:ext cx="8964488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ixaDeTexto 7"/>
          <p:cNvSpPr txBox="1">
            <a:spLocks noChangeArrowheads="1"/>
          </p:cNvSpPr>
          <p:nvPr/>
        </p:nvSpPr>
        <p:spPr bwMode="auto">
          <a:xfrm>
            <a:off x="3347864" y="3212976"/>
            <a:ext cx="28082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 b="1" dirty="0" smtClean="0"/>
              <a:t> Ações de prevenção</a:t>
            </a:r>
          </a:p>
          <a:p>
            <a:pPr algn="ctr"/>
            <a:r>
              <a:rPr lang="pt-BR" sz="2000" b="1" dirty="0" smtClean="0"/>
              <a:t>ocupacional</a:t>
            </a:r>
            <a:endParaRPr lang="pt-BR" sz="2000" b="1" dirty="0"/>
          </a:p>
        </p:txBody>
      </p:sp>
      <p:grpSp>
        <p:nvGrpSpPr>
          <p:cNvPr id="6" name="Grupo 4"/>
          <p:cNvGrpSpPr>
            <a:grpSpLocks/>
          </p:cNvGrpSpPr>
          <p:nvPr/>
        </p:nvGrpSpPr>
        <p:grpSpPr bwMode="auto">
          <a:xfrm>
            <a:off x="179388" y="1557338"/>
            <a:ext cx="1871662" cy="1871662"/>
            <a:chOff x="3347120" y="4152320"/>
            <a:chExt cx="1586678" cy="1586678"/>
          </a:xfrm>
        </p:grpSpPr>
        <p:sp>
          <p:nvSpPr>
            <p:cNvPr id="7" name="Elipse 6"/>
            <p:cNvSpPr/>
            <p:nvPr/>
          </p:nvSpPr>
          <p:spPr>
            <a:xfrm>
              <a:off x="3347120" y="4152320"/>
              <a:ext cx="1586678" cy="1586678"/>
            </a:xfrm>
            <a:prstGeom prst="ellipse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Elipse 4"/>
            <p:cNvSpPr/>
            <p:nvPr/>
          </p:nvSpPr>
          <p:spPr>
            <a:xfrm>
              <a:off x="3579940" y="4385140"/>
              <a:ext cx="1121038" cy="11210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75" tIns="41275" rIns="41275" bIns="4127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6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1143000"/>
          </a:xfrm>
        </p:spPr>
        <p:txBody>
          <a:bodyPr/>
          <a:lstStyle/>
          <a:p>
            <a:r>
              <a:rPr lang="pt-BR" sz="4000" dirty="0" smtClean="0"/>
              <a:t>Mapa de </a:t>
            </a:r>
            <a:r>
              <a:rPr lang="pt-BR" sz="4000" dirty="0" smtClean="0"/>
              <a:t>Processo</a:t>
            </a:r>
            <a:r>
              <a:rPr lang="pt-BR" sz="4000" dirty="0" smtClean="0"/>
              <a:t>: </a:t>
            </a:r>
            <a:br>
              <a:rPr lang="pt-BR" sz="4000" dirty="0" smtClean="0"/>
            </a:br>
            <a:r>
              <a:rPr lang="pt-BR" sz="4000" dirty="0" smtClean="0"/>
              <a:t>PCMSO - Ergonomia</a:t>
            </a:r>
            <a:endParaRPr lang="pt-BR" sz="40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107504" y="1268760"/>
          <a:ext cx="8662293" cy="4958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11" descr="PIC_3679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556792"/>
            <a:ext cx="195262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12" descr="Imagem 025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20272" y="5157192"/>
            <a:ext cx="1855788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pt-BR" sz="3600" dirty="0" smtClean="0"/>
              <a:t>Mapa de </a:t>
            </a:r>
            <a:r>
              <a:rPr lang="pt-BR" sz="3600" dirty="0" smtClean="0"/>
              <a:t>Processo</a:t>
            </a:r>
            <a:r>
              <a:rPr lang="pt-BR" sz="3600" dirty="0" smtClean="0"/>
              <a:t>: </a:t>
            </a:r>
            <a:br>
              <a:rPr lang="pt-BR" sz="3600" dirty="0" smtClean="0"/>
            </a:br>
            <a:r>
              <a:rPr lang="pt-BR" sz="3600" dirty="0" smtClean="0"/>
              <a:t>PCMSO </a:t>
            </a:r>
            <a:r>
              <a:rPr lang="pt-BR" sz="3600" dirty="0" smtClean="0"/>
              <a:t>- Ações </a:t>
            </a:r>
            <a:r>
              <a:rPr lang="pt-BR" sz="3600" dirty="0" smtClean="0"/>
              <a:t>de Saúde Preventiva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3"/>
          <p:cNvGraphicFramePr>
            <a:graphicFrameLocks/>
          </p:cNvGraphicFramePr>
          <p:nvPr/>
        </p:nvGraphicFramePr>
        <p:xfrm>
          <a:off x="0" y="1285860"/>
          <a:ext cx="9144000" cy="5572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upo 4"/>
          <p:cNvGrpSpPr>
            <a:grpSpLocks/>
          </p:cNvGrpSpPr>
          <p:nvPr/>
        </p:nvGrpSpPr>
        <p:grpSpPr bwMode="auto">
          <a:xfrm>
            <a:off x="179512" y="1700808"/>
            <a:ext cx="1908175" cy="1874838"/>
            <a:chOff x="3333407" y="2112343"/>
            <a:chExt cx="1586678" cy="1586678"/>
          </a:xfrm>
        </p:grpSpPr>
        <p:sp>
          <p:nvSpPr>
            <p:cNvPr id="6" name="Elipse 5"/>
            <p:cNvSpPr/>
            <p:nvPr/>
          </p:nvSpPr>
          <p:spPr>
            <a:xfrm>
              <a:off x="3333407" y="2112343"/>
              <a:ext cx="1586678" cy="1586678"/>
            </a:xfrm>
            <a:prstGeom prst="ellipse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Elipse 4"/>
            <p:cNvSpPr/>
            <p:nvPr/>
          </p:nvSpPr>
          <p:spPr>
            <a:xfrm>
              <a:off x="3565733" y="2344770"/>
              <a:ext cx="1122027" cy="1121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415" tIns="18415" rIns="18415" bIns="18415" spcCol="1270" anchor="ctr"/>
            <a:lstStyle/>
            <a:p>
              <a:pPr algn="ctr" defTabSz="12890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29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pt-BR" sz="3600" dirty="0" smtClean="0"/>
              <a:t>Mapa de </a:t>
            </a:r>
            <a:r>
              <a:rPr lang="pt-BR" sz="3600" dirty="0" smtClean="0"/>
              <a:t>Processo</a:t>
            </a:r>
            <a:r>
              <a:rPr lang="pt-BR" sz="3600" dirty="0" smtClean="0"/>
              <a:t>: </a:t>
            </a:r>
            <a:br>
              <a:rPr lang="pt-BR" sz="3600" dirty="0" smtClean="0"/>
            </a:br>
            <a:r>
              <a:rPr lang="pt-BR" sz="3600" dirty="0" smtClean="0"/>
              <a:t>PCMSO - </a:t>
            </a:r>
            <a:r>
              <a:rPr lang="pt-BR" sz="3600" dirty="0" smtClean="0"/>
              <a:t>Educação em Saúde</a:t>
            </a:r>
            <a:endParaRPr lang="pt-BR" sz="3600" dirty="0"/>
          </a:p>
        </p:txBody>
      </p:sp>
      <p:graphicFrame>
        <p:nvGraphicFramePr>
          <p:cNvPr id="4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611560" y="1484784"/>
          <a:ext cx="8302253" cy="459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upo 10"/>
          <p:cNvGrpSpPr>
            <a:grpSpLocks/>
          </p:cNvGrpSpPr>
          <p:nvPr/>
        </p:nvGrpSpPr>
        <p:grpSpPr bwMode="auto">
          <a:xfrm>
            <a:off x="3707904" y="2852936"/>
            <a:ext cx="2016224" cy="2160910"/>
            <a:chOff x="3347120" y="21641"/>
            <a:chExt cx="1586678" cy="1586678"/>
          </a:xfrm>
        </p:grpSpPr>
        <p:sp>
          <p:nvSpPr>
            <p:cNvPr id="6" name="Elipse 5"/>
            <p:cNvSpPr/>
            <p:nvPr/>
          </p:nvSpPr>
          <p:spPr>
            <a:xfrm>
              <a:off x="3347120" y="21641"/>
              <a:ext cx="1586678" cy="1586678"/>
            </a:xfrm>
            <a:prstGeom prst="ellipse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Elipse 4"/>
            <p:cNvSpPr/>
            <p:nvPr/>
          </p:nvSpPr>
          <p:spPr>
            <a:xfrm>
              <a:off x="3579483" y="254447"/>
              <a:ext cx="1121952" cy="11210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415" tIns="18415" rIns="18415" bIns="18415" spcCol="1270" anchor="ctr"/>
            <a:lstStyle/>
            <a:p>
              <a:pPr algn="ctr" defTabSz="12890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2900" dirty="0"/>
            </a:p>
          </p:txBody>
        </p:sp>
      </p:grpSp>
      <p:grpSp>
        <p:nvGrpSpPr>
          <p:cNvPr id="8" name="Grupo 19"/>
          <p:cNvGrpSpPr>
            <a:grpSpLocks/>
          </p:cNvGrpSpPr>
          <p:nvPr/>
        </p:nvGrpSpPr>
        <p:grpSpPr bwMode="auto">
          <a:xfrm>
            <a:off x="107504" y="1556792"/>
            <a:ext cx="1935163" cy="1935162"/>
            <a:chOff x="5354796" y="3802298"/>
            <a:chExt cx="1935707" cy="1935707"/>
          </a:xfrm>
        </p:grpSpPr>
        <p:sp>
          <p:nvSpPr>
            <p:cNvPr id="9" name="Elipse 8"/>
            <p:cNvSpPr/>
            <p:nvPr/>
          </p:nvSpPr>
          <p:spPr>
            <a:xfrm>
              <a:off x="5354796" y="3802298"/>
              <a:ext cx="1935707" cy="1935707"/>
            </a:xfrm>
            <a:prstGeom prst="ellipse">
              <a:avLst/>
            </a:prstGeom>
            <a:blipFill rotWithShape="0">
              <a:blip r:embed="rId9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Elipse 4"/>
            <p:cNvSpPr/>
            <p:nvPr/>
          </p:nvSpPr>
          <p:spPr>
            <a:xfrm>
              <a:off x="5639039" y="4086540"/>
              <a:ext cx="1367221" cy="1367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75" tIns="41275" rIns="41275" bIns="4127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6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712968" cy="1143000"/>
          </a:xfrm>
        </p:spPr>
        <p:txBody>
          <a:bodyPr/>
          <a:lstStyle/>
          <a:p>
            <a:r>
              <a:rPr lang="pt-BR" sz="3600" dirty="0" smtClean="0"/>
              <a:t>Mapa de </a:t>
            </a:r>
            <a:r>
              <a:rPr lang="pt-BR" sz="3600" dirty="0" smtClean="0"/>
              <a:t>Processo</a:t>
            </a:r>
            <a:r>
              <a:rPr lang="pt-BR" sz="3600" dirty="0" smtClean="0"/>
              <a:t>: </a:t>
            </a:r>
            <a:br>
              <a:rPr lang="pt-BR" sz="3600" dirty="0" smtClean="0"/>
            </a:br>
            <a:r>
              <a:rPr lang="pt-BR" sz="3600" dirty="0" smtClean="0"/>
              <a:t>PCMSO - </a:t>
            </a:r>
            <a:r>
              <a:rPr lang="pt-BR" sz="3600" dirty="0" smtClean="0"/>
              <a:t>Responsabilidade Social</a:t>
            </a:r>
            <a:endParaRPr lang="pt-BR" sz="3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0" y="1412776"/>
          <a:ext cx="885698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o 3"/>
          <p:cNvGrpSpPr>
            <a:grpSpLocks/>
          </p:cNvGrpSpPr>
          <p:nvPr/>
        </p:nvGrpSpPr>
        <p:grpSpPr bwMode="auto">
          <a:xfrm>
            <a:off x="6444208" y="4509120"/>
            <a:ext cx="2019300" cy="2016125"/>
            <a:chOff x="3347120" y="4152320"/>
            <a:chExt cx="1586678" cy="1586678"/>
          </a:xfrm>
        </p:grpSpPr>
        <p:sp>
          <p:nvSpPr>
            <p:cNvPr id="6" name="Elipse 5"/>
            <p:cNvSpPr/>
            <p:nvPr/>
          </p:nvSpPr>
          <p:spPr>
            <a:xfrm>
              <a:off x="3347120" y="4152320"/>
              <a:ext cx="1586678" cy="1586678"/>
            </a:xfrm>
            <a:prstGeom prst="ellipse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Elipse 4"/>
            <p:cNvSpPr/>
            <p:nvPr/>
          </p:nvSpPr>
          <p:spPr>
            <a:xfrm>
              <a:off x="3579134" y="4384700"/>
              <a:ext cx="1122650" cy="1121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75" tIns="41275" rIns="41275" bIns="4127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6500"/>
            </a:p>
          </p:txBody>
        </p:sp>
      </p:grpSp>
      <p:grpSp>
        <p:nvGrpSpPr>
          <p:cNvPr id="8" name="Grupo 12"/>
          <p:cNvGrpSpPr>
            <a:grpSpLocks/>
          </p:cNvGrpSpPr>
          <p:nvPr/>
        </p:nvGrpSpPr>
        <p:grpSpPr bwMode="auto">
          <a:xfrm>
            <a:off x="0" y="1484784"/>
            <a:ext cx="2125663" cy="1989137"/>
            <a:chOff x="3347120" y="4152320"/>
            <a:chExt cx="1586678" cy="1586678"/>
          </a:xfrm>
        </p:grpSpPr>
        <p:sp>
          <p:nvSpPr>
            <p:cNvPr id="9" name="Elipse 8"/>
            <p:cNvSpPr/>
            <p:nvPr/>
          </p:nvSpPr>
          <p:spPr>
            <a:xfrm>
              <a:off x="3347120" y="4152320"/>
              <a:ext cx="1586678" cy="1586678"/>
            </a:xfrm>
            <a:prstGeom prst="ellipse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Elipse 4"/>
            <p:cNvSpPr/>
            <p:nvPr/>
          </p:nvSpPr>
          <p:spPr>
            <a:xfrm>
              <a:off x="3579375" y="4384053"/>
              <a:ext cx="1122169" cy="1123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75" tIns="41275" rIns="41275" bIns="4127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pt-BR" sz="6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</a:t>
            </a:r>
            <a:r>
              <a:rPr lang="pt-BR" dirty="0" smtClean="0"/>
              <a:t>Processo</a:t>
            </a:r>
            <a:endParaRPr lang="pt-BR" dirty="0"/>
          </a:p>
        </p:txBody>
      </p:sp>
      <p:pic>
        <p:nvPicPr>
          <p:cNvPr id="10" name="Espaço Reservado para Conteúdo 9" descr="mapa de processo md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060848"/>
            <a:ext cx="9120913" cy="32056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pt-BR" sz="3600" dirty="0" smtClean="0"/>
              <a:t>Padronização:</a:t>
            </a:r>
            <a:br>
              <a:rPr lang="pt-BR" sz="3600" dirty="0" smtClean="0"/>
            </a:br>
            <a:r>
              <a:rPr lang="pt-BR" sz="3600" dirty="0" smtClean="0"/>
              <a:t>Fluxograma dos </a:t>
            </a:r>
            <a:r>
              <a:rPr lang="pt-BR" sz="3600" dirty="0" smtClean="0"/>
              <a:t> Processos</a:t>
            </a:r>
            <a:endParaRPr lang="pt-BR" sz="3600" dirty="0"/>
          </a:p>
        </p:txBody>
      </p:sp>
      <p:pic>
        <p:nvPicPr>
          <p:cNvPr id="26" name="Imagem 25" descr="fluxograma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196752"/>
            <a:ext cx="3923928" cy="5661248"/>
          </a:xfrm>
          <a:prstGeom prst="rect">
            <a:avLst/>
          </a:prstGeom>
        </p:spPr>
      </p:pic>
      <p:pic>
        <p:nvPicPr>
          <p:cNvPr id="27" name="Imagem 26" descr="fluxograma atendimento.png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1196752"/>
            <a:ext cx="4499992" cy="566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517632" cy="4525963"/>
          </a:xfrm>
        </p:spPr>
        <p:txBody>
          <a:bodyPr/>
          <a:lstStyle/>
          <a:p>
            <a:r>
              <a:rPr lang="pt-BR" sz="2400" dirty="0" smtClean="0"/>
              <a:t>1981 Convenção da OIT sobre Segurança e Saúde no Trabalho (N.º155) e a correspondente Recomendação (N.º 164): participação tripartida na implementação de SST</a:t>
            </a:r>
          </a:p>
          <a:p>
            <a:r>
              <a:rPr lang="pt-BR" sz="2400" dirty="0" smtClean="0"/>
              <a:t> Organização Internacional para a Normalização (ISO) Qualidade (ISO 9000) e Ambiente (série 14000)</a:t>
            </a:r>
          </a:p>
          <a:p>
            <a:r>
              <a:rPr lang="pt-BR" sz="2400" dirty="0" smtClean="0"/>
              <a:t>1999 Instituto de Normalização Britânico (BSI) desenvolveu linhas orientadoras de SGSST na forma de normas técnicas (OHSAS)</a:t>
            </a:r>
          </a:p>
          <a:p>
            <a:r>
              <a:rPr lang="pt-BR" sz="2400" dirty="0" smtClean="0"/>
              <a:t>2001: OIT “Sistemas de gestão da segurança e saúde no trabalho: </a:t>
            </a:r>
            <a:r>
              <a:rPr lang="pt-BR" sz="2400" dirty="0" err="1" smtClean="0"/>
              <a:t>Directrizes</a:t>
            </a:r>
            <a:r>
              <a:rPr lang="pt-BR" sz="2400" dirty="0" smtClean="0"/>
              <a:t> práticas da OIT” (OIT-SST 2001)</a:t>
            </a:r>
          </a:p>
          <a:p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Padronização: </a:t>
            </a:r>
            <a:br>
              <a:rPr lang="pt-BR" sz="3600" dirty="0" smtClean="0"/>
            </a:br>
            <a:r>
              <a:rPr lang="pt-BR" sz="3600" dirty="0" smtClean="0"/>
              <a:t>Procedimento</a:t>
            </a:r>
            <a:r>
              <a:rPr lang="pt-BR" sz="3600" dirty="0" smtClean="0"/>
              <a:t>, </a:t>
            </a:r>
            <a:r>
              <a:rPr lang="pt-BR" sz="3600" dirty="0" smtClean="0"/>
              <a:t>Instrução </a:t>
            </a:r>
            <a:r>
              <a:rPr lang="pt-BR" sz="3600" dirty="0" smtClean="0"/>
              <a:t>de </a:t>
            </a:r>
            <a:r>
              <a:rPr lang="pt-BR" sz="3600" dirty="0" smtClean="0"/>
              <a:t>Trabalho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 numCol="2"/>
          <a:lstStyle/>
          <a:p>
            <a:pPr>
              <a:buNone/>
            </a:pPr>
            <a:r>
              <a:rPr lang="pt-BR" sz="1800" dirty="0" smtClean="0"/>
              <a:t>Procedimento: PO-42 (PCMSO) </a:t>
            </a:r>
          </a:p>
          <a:p>
            <a:pPr lvl="0"/>
            <a:r>
              <a:rPr lang="pt-BR" sz="1800" dirty="0" smtClean="0"/>
              <a:t>IT46: Exame </a:t>
            </a:r>
            <a:r>
              <a:rPr lang="pt-BR" sz="1800" dirty="0" err="1" smtClean="0"/>
              <a:t>admissional</a:t>
            </a:r>
            <a:r>
              <a:rPr lang="pt-BR" sz="1800" dirty="0" smtClean="0"/>
              <a:t> interno</a:t>
            </a:r>
          </a:p>
          <a:p>
            <a:pPr lvl="0"/>
            <a:r>
              <a:rPr lang="pt-BR" sz="1800" dirty="0" smtClean="0"/>
              <a:t>IT47: Exame periódico</a:t>
            </a:r>
          </a:p>
          <a:p>
            <a:pPr lvl="0"/>
            <a:r>
              <a:rPr lang="pt-BR" sz="1800" dirty="0" smtClean="0"/>
              <a:t>IT48: Exame mudança de função</a:t>
            </a:r>
          </a:p>
          <a:p>
            <a:pPr lvl="0"/>
            <a:r>
              <a:rPr lang="pt-BR" sz="1800" dirty="0" smtClean="0"/>
              <a:t>IT49: Exame retorno de trabalho interno</a:t>
            </a:r>
          </a:p>
          <a:p>
            <a:pPr lvl="0"/>
            <a:r>
              <a:rPr lang="pt-BR" sz="1800" dirty="0" smtClean="0"/>
              <a:t>IT50: Exame </a:t>
            </a:r>
            <a:r>
              <a:rPr lang="pt-BR" sz="1800" dirty="0" err="1" smtClean="0"/>
              <a:t>demissional</a:t>
            </a:r>
            <a:r>
              <a:rPr lang="pt-BR" sz="1800" dirty="0" smtClean="0"/>
              <a:t> interno</a:t>
            </a:r>
          </a:p>
          <a:p>
            <a:pPr lvl="0"/>
            <a:r>
              <a:rPr lang="pt-BR" sz="1800" dirty="0" smtClean="0"/>
              <a:t>IT51: Exame ocupacional específico</a:t>
            </a:r>
          </a:p>
          <a:p>
            <a:pPr lvl="0"/>
            <a:r>
              <a:rPr lang="pt-BR" sz="1800" dirty="0" smtClean="0"/>
              <a:t>IT52: Exame Audiometria</a:t>
            </a:r>
          </a:p>
          <a:p>
            <a:pPr lvl="0"/>
            <a:r>
              <a:rPr lang="pt-BR" sz="1800" dirty="0" smtClean="0"/>
              <a:t>IT53: Exame de R-x de tórax</a:t>
            </a:r>
          </a:p>
          <a:p>
            <a:pPr lvl="0"/>
            <a:r>
              <a:rPr lang="pt-BR" sz="1800" dirty="0" smtClean="0"/>
              <a:t>IT54: Cronograma de ações de saúde</a:t>
            </a:r>
          </a:p>
          <a:p>
            <a:pPr lvl="0"/>
            <a:r>
              <a:rPr lang="pt-BR" sz="1800" dirty="0" smtClean="0"/>
              <a:t>IT55: Imunização</a:t>
            </a:r>
          </a:p>
          <a:p>
            <a:pPr lvl="0"/>
            <a:r>
              <a:rPr lang="pt-BR" sz="1800" dirty="0" smtClean="0"/>
              <a:t>IT56: Acompanhamento de aprendizes</a:t>
            </a:r>
          </a:p>
          <a:p>
            <a:pPr lvl="0"/>
            <a:r>
              <a:rPr lang="pt-BR" sz="1800" dirty="0" smtClean="0"/>
              <a:t>IT57: Acompanhamento de Pessoas com Necessidades Especiais</a:t>
            </a:r>
          </a:p>
          <a:p>
            <a:pPr lvl="0"/>
            <a:r>
              <a:rPr lang="pt-BR" sz="1800" dirty="0" smtClean="0"/>
              <a:t>IT1778: Exame periódico externos</a:t>
            </a:r>
          </a:p>
          <a:p>
            <a:pPr lvl="0"/>
            <a:r>
              <a:rPr lang="pt-BR" sz="1800" dirty="0" smtClean="0"/>
              <a:t>IT1779: Exame retorno de trabalho externos</a:t>
            </a:r>
          </a:p>
          <a:p>
            <a:pPr lvl="0"/>
            <a:r>
              <a:rPr lang="pt-BR" sz="1800" dirty="0" smtClean="0"/>
              <a:t>IT1780: Exame </a:t>
            </a:r>
            <a:r>
              <a:rPr lang="pt-BR" sz="1800" dirty="0" err="1" smtClean="0"/>
              <a:t>demissional</a:t>
            </a:r>
            <a:r>
              <a:rPr lang="pt-BR" sz="1800" dirty="0" smtClean="0"/>
              <a:t> externos</a:t>
            </a:r>
          </a:p>
          <a:p>
            <a:pPr lvl="0"/>
            <a:r>
              <a:rPr lang="pt-BR" sz="1800" dirty="0" smtClean="0"/>
              <a:t>IT1781: Exame </a:t>
            </a:r>
            <a:r>
              <a:rPr lang="pt-BR" sz="1800" dirty="0" err="1" smtClean="0"/>
              <a:t>admissional</a:t>
            </a:r>
            <a:r>
              <a:rPr lang="pt-BR" sz="1800" dirty="0" smtClean="0"/>
              <a:t> externos</a:t>
            </a:r>
          </a:p>
          <a:p>
            <a:pPr lvl="0"/>
            <a:r>
              <a:rPr lang="pt-BR" sz="1800" dirty="0" smtClean="0"/>
              <a:t>IT1782: Exame mudança de função externos</a:t>
            </a:r>
          </a:p>
          <a:p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Padronização: </a:t>
            </a:r>
            <a:br>
              <a:rPr lang="pt-BR" sz="3600" dirty="0" smtClean="0"/>
            </a:br>
            <a:r>
              <a:rPr lang="pt-BR" sz="3600" dirty="0" smtClean="0"/>
              <a:t>Procedimento</a:t>
            </a:r>
            <a:r>
              <a:rPr lang="pt-BR" sz="3600" dirty="0" smtClean="0"/>
              <a:t>, </a:t>
            </a:r>
            <a:r>
              <a:rPr lang="pt-BR" sz="3600" dirty="0" smtClean="0"/>
              <a:t>Instrução </a:t>
            </a:r>
            <a:r>
              <a:rPr lang="pt-BR" sz="3600" dirty="0" smtClean="0"/>
              <a:t>de </a:t>
            </a:r>
            <a:r>
              <a:rPr lang="pt-BR" sz="3600" dirty="0" smtClean="0"/>
              <a:t>Trabalho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pt-BR" sz="2000" dirty="0" smtClean="0"/>
              <a:t>Procedimento: PO- 1810 (Atendimento ambulatorial) </a:t>
            </a:r>
          </a:p>
          <a:p>
            <a:pPr lvl="0"/>
            <a:r>
              <a:rPr lang="pt-BR" sz="2000" dirty="0" smtClean="0"/>
              <a:t>IT1566: Aparelhos utilizados em atendimento no Setor Médico</a:t>
            </a:r>
          </a:p>
          <a:p>
            <a:pPr lvl="0"/>
            <a:r>
              <a:rPr lang="pt-BR" sz="2000" dirty="0" smtClean="0"/>
              <a:t>IT1769: Recebimento de atestado médico e declaração de comparecimento</a:t>
            </a:r>
          </a:p>
          <a:p>
            <a:pPr lvl="0"/>
            <a:r>
              <a:rPr lang="pt-BR" sz="2000" dirty="0" smtClean="0"/>
              <a:t>IT1770: Necessidade de receber </a:t>
            </a:r>
            <a:r>
              <a:rPr lang="pt-BR" sz="2000" dirty="0" smtClean="0"/>
              <a:t>analgésicos</a:t>
            </a:r>
            <a:endParaRPr lang="pt-BR" sz="2000" dirty="0" smtClean="0"/>
          </a:p>
          <a:p>
            <a:pPr lvl="0"/>
            <a:r>
              <a:rPr lang="pt-BR" sz="2000" dirty="0" smtClean="0"/>
              <a:t>IT1772:Atendimentos de urgência e emergência</a:t>
            </a:r>
          </a:p>
          <a:p>
            <a:pPr lvl="0"/>
            <a:r>
              <a:rPr lang="pt-BR" sz="2000" dirty="0" smtClean="0"/>
              <a:t>IT1773: Curativo</a:t>
            </a:r>
          </a:p>
          <a:p>
            <a:pPr lvl="0"/>
            <a:r>
              <a:rPr lang="pt-BR" sz="2000" dirty="0" smtClean="0"/>
              <a:t>IT1774: Encaminhamento de consultas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92088"/>
          </a:xfrm>
        </p:spPr>
        <p:txBody>
          <a:bodyPr/>
          <a:lstStyle/>
          <a:p>
            <a:r>
              <a:rPr lang="pt-BR" sz="3600" dirty="0" smtClean="0"/>
              <a:t>Padronização: </a:t>
            </a:r>
            <a:br>
              <a:rPr lang="pt-BR" sz="3600" dirty="0" smtClean="0"/>
            </a:br>
            <a:r>
              <a:rPr lang="pt-BR" sz="3600" dirty="0" smtClean="0"/>
              <a:t>Instrução de </a:t>
            </a:r>
            <a:r>
              <a:rPr lang="pt-BR" sz="3600" dirty="0" smtClean="0"/>
              <a:t>Trabalho </a:t>
            </a:r>
            <a:r>
              <a:rPr lang="pt-BR" sz="3600" dirty="0" smtClean="0"/>
              <a:t>para </a:t>
            </a:r>
            <a:r>
              <a:rPr lang="pt-BR" sz="3600" dirty="0" smtClean="0"/>
              <a:t>Admissão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556792"/>
            <a:ext cx="8280920" cy="4525963"/>
          </a:xfrm>
        </p:spPr>
        <p:txBody>
          <a:bodyPr/>
          <a:lstStyle/>
          <a:p>
            <a:pPr>
              <a:buNone/>
            </a:pPr>
            <a:r>
              <a:rPr lang="pt-BR" sz="1100" b="1" dirty="0" smtClean="0"/>
              <a:t>Cabe à recepção:</a:t>
            </a:r>
            <a:endParaRPr lang="pt-BR" sz="1100" dirty="0" smtClean="0"/>
          </a:p>
          <a:p>
            <a:pPr>
              <a:buNone/>
            </a:pPr>
            <a:r>
              <a:rPr lang="pt-BR" sz="1100" dirty="0" smtClean="0"/>
              <a:t>1.0-Lançar os dados do candidato na planilha específica.</a:t>
            </a:r>
          </a:p>
          <a:p>
            <a:pPr>
              <a:buNone/>
            </a:pPr>
            <a:r>
              <a:rPr lang="pt-BR" sz="1100" dirty="0" smtClean="0"/>
              <a:t>1.1-Impressão de documentos (ficha médica, interrogatório audiológico, ASO (2 vias) e ficha audiométrica (2 vias). Tratando-se de candidato PNE, imprimir formulário padrão para laudo.</a:t>
            </a:r>
          </a:p>
          <a:p>
            <a:pPr>
              <a:buNone/>
            </a:pPr>
            <a:r>
              <a:rPr lang="pt-BR" sz="1100" dirty="0" smtClean="0"/>
              <a:t>1.2-Instruir o candidato a preencher a ficha médica e o interrogatório audiológico, assim como assinar as vias do ASO e audiometria. Se não alfabetizado, ajudá-lo a preencher, levando-o para local reservado, evitando assim, um possível constrangimento.</a:t>
            </a:r>
          </a:p>
          <a:p>
            <a:pPr>
              <a:buNone/>
            </a:pPr>
            <a:r>
              <a:rPr lang="pt-BR" sz="1100" b="1" dirty="0" smtClean="0"/>
              <a:t>Cabe à enfermagem:</a:t>
            </a:r>
            <a:endParaRPr lang="pt-BR" sz="1100" dirty="0" smtClean="0"/>
          </a:p>
          <a:p>
            <a:pPr>
              <a:buNone/>
            </a:pPr>
            <a:r>
              <a:rPr lang="pt-BR" sz="1100" dirty="0" smtClean="0"/>
              <a:t>2.0-Verificar a pressão arterial do candidato, conferir peso e altura do mesmo, anotando os dados em campo específico, no verso da ficha médica.</a:t>
            </a:r>
          </a:p>
          <a:p>
            <a:pPr>
              <a:buNone/>
            </a:pPr>
            <a:r>
              <a:rPr lang="pt-BR" sz="1100" dirty="0" smtClean="0"/>
              <a:t>2.1-Coletar sangue e urina (quando necessário).</a:t>
            </a:r>
          </a:p>
          <a:p>
            <a:pPr>
              <a:buNone/>
            </a:pPr>
            <a:r>
              <a:rPr lang="pt-BR" sz="1100" dirty="0" smtClean="0"/>
              <a:t>O candidato que realizar exames laboratoriais deverá aguardar resultado dos exames para avaliação médica.</a:t>
            </a:r>
          </a:p>
          <a:p>
            <a:pPr>
              <a:buNone/>
            </a:pPr>
            <a:r>
              <a:rPr lang="pt-BR" sz="1100" b="1" dirty="0" smtClean="0"/>
              <a:t>Procedimento médico:</a:t>
            </a:r>
            <a:endParaRPr lang="pt-BR" sz="1100" dirty="0" smtClean="0"/>
          </a:p>
          <a:p>
            <a:pPr>
              <a:buNone/>
            </a:pPr>
            <a:r>
              <a:rPr lang="pt-BR" sz="1100" dirty="0" smtClean="0"/>
              <a:t>3.0 Adotados os procedimentos acima, a recepção deve encaminhar o candidato para realização de audiometria (esta deve ser assinada pelo profissional que á realizou).</a:t>
            </a:r>
          </a:p>
          <a:p>
            <a:pPr>
              <a:buNone/>
            </a:pPr>
            <a:r>
              <a:rPr lang="pt-BR" sz="1100" dirty="0" smtClean="0"/>
              <a:t>3.1 Exame audiométrico feito e assinado, encaminhar o candidato para avaliação com o médico do trabalho, este anotará no ASO se o candidato esta apto ou não a exercer a função à ele designada. O médico pode ainda solicitar novos exames, ou orienta-lo á tratar algum possível problema de saúde e voltar para nova avaliação.</a:t>
            </a:r>
          </a:p>
          <a:p>
            <a:pPr>
              <a:buNone/>
            </a:pPr>
            <a:r>
              <a:rPr lang="pt-BR" sz="1100" dirty="0" smtClean="0"/>
              <a:t> 3.2 Quando o candidato estiver apto à contratação, devemos anotar no verso da ficha médica a data do ASO e assinamos no campo APROVADO. </a:t>
            </a:r>
          </a:p>
          <a:p>
            <a:pPr>
              <a:buNone/>
            </a:pPr>
            <a:r>
              <a:rPr lang="pt-BR" sz="1100" b="1" dirty="0" smtClean="0"/>
              <a:t>Cabe à recepção:</a:t>
            </a:r>
            <a:endParaRPr lang="pt-BR" sz="1100" dirty="0" smtClean="0"/>
          </a:p>
          <a:p>
            <a:pPr>
              <a:buNone/>
            </a:pPr>
            <a:r>
              <a:rPr lang="pt-BR" sz="1100" dirty="0" smtClean="0"/>
              <a:t>4.0 Feitos estes procedimentos, devolvemos ao RH a ficha do candidato, juntamente com cópia do ASO e da audiometria (devemos protocolar a entrega ao RH).</a:t>
            </a:r>
          </a:p>
          <a:p>
            <a:pPr>
              <a:buNone/>
            </a:pPr>
            <a:r>
              <a:rPr lang="pt-BR" sz="1100" dirty="0" smtClean="0"/>
              <a:t>4.1 Arquivar os exames do candidato na pasta específica para exames </a:t>
            </a:r>
            <a:r>
              <a:rPr lang="pt-BR" sz="1100" dirty="0" err="1" smtClean="0"/>
              <a:t>admissioais</a:t>
            </a:r>
            <a:r>
              <a:rPr lang="pt-BR" sz="1100" dirty="0" smtClean="0"/>
              <a:t>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Ferramentas de </a:t>
            </a:r>
            <a:r>
              <a:rPr lang="pt-BR" dirty="0" smtClean="0"/>
              <a:t>Gestão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268760"/>
            <a:ext cx="8229600" cy="4525963"/>
          </a:xfrm>
        </p:spPr>
        <p:txBody>
          <a:bodyPr/>
          <a:lstStyle/>
          <a:p>
            <a:r>
              <a:rPr lang="pt-BR" sz="2400" dirty="0" smtClean="0"/>
              <a:t>Análise 360° da oportunidade de negócio</a:t>
            </a:r>
          </a:p>
          <a:p>
            <a:r>
              <a:rPr lang="pt-BR" sz="2400" dirty="0" smtClean="0"/>
              <a:t>Planejamento estratégico</a:t>
            </a:r>
          </a:p>
          <a:p>
            <a:r>
              <a:rPr lang="pt-BR" sz="2400" dirty="0" smtClean="0"/>
              <a:t>Missão, Visão, Valores</a:t>
            </a:r>
          </a:p>
          <a:p>
            <a:r>
              <a:rPr lang="pt-BR" sz="2400" dirty="0" smtClean="0"/>
              <a:t>Mapa de </a:t>
            </a:r>
            <a:r>
              <a:rPr lang="pt-BR" sz="2400" dirty="0" smtClean="0"/>
              <a:t>processo</a:t>
            </a:r>
            <a:endParaRPr lang="pt-BR" sz="2400" dirty="0" smtClean="0"/>
          </a:p>
          <a:p>
            <a:r>
              <a:rPr lang="pt-BR" sz="2400" dirty="0" smtClean="0"/>
              <a:t>Padronização</a:t>
            </a:r>
          </a:p>
          <a:p>
            <a:r>
              <a:rPr lang="pt-BR" sz="2400" b="1" dirty="0" smtClean="0"/>
              <a:t>Análise / levantamento de riscos</a:t>
            </a:r>
          </a:p>
          <a:p>
            <a:r>
              <a:rPr lang="pt-BR" sz="2400" b="1" dirty="0" smtClean="0"/>
              <a:t>Planejamento / Plano de ação</a:t>
            </a:r>
          </a:p>
          <a:p>
            <a:r>
              <a:rPr lang="pt-BR" sz="2400" b="1" dirty="0" smtClean="0"/>
              <a:t>Indicadores</a:t>
            </a:r>
          </a:p>
          <a:p>
            <a:r>
              <a:rPr lang="pt-BR" sz="2400" b="1" dirty="0" smtClean="0"/>
              <a:t>Metas</a:t>
            </a:r>
          </a:p>
          <a:p>
            <a:r>
              <a:rPr lang="pt-BR" sz="2400" dirty="0" smtClean="0"/>
              <a:t>Relatórios</a:t>
            </a:r>
          </a:p>
          <a:p>
            <a:r>
              <a:rPr lang="pt-BR" sz="2400" dirty="0" smtClean="0"/>
              <a:t>Orçamento, Investimento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pt-BR" sz="3600" dirty="0" smtClean="0"/>
              <a:t>Análise / </a:t>
            </a:r>
            <a:r>
              <a:rPr lang="pt-BR" sz="3600" dirty="0" smtClean="0"/>
              <a:t>Levantamento </a:t>
            </a:r>
            <a:r>
              <a:rPr lang="pt-BR" sz="3600" dirty="0" smtClean="0"/>
              <a:t>de </a:t>
            </a:r>
            <a:r>
              <a:rPr lang="pt-BR" sz="3600" dirty="0" smtClean="0"/>
              <a:t>Riscos</a:t>
            </a:r>
            <a:endParaRPr lang="pt-BR" dirty="0"/>
          </a:p>
        </p:txBody>
      </p:sp>
      <p:pic>
        <p:nvPicPr>
          <p:cNvPr id="6" name="Espaço Reservado para Conteúdo 5" descr="levantament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681903"/>
            <a:ext cx="7390271" cy="617609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atendimento medic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412776"/>
            <a:ext cx="6192687" cy="4722648"/>
          </a:xfr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395536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Análise /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Levantamento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Riscos</a:t>
            </a:r>
            <a:endParaRPr kumimoji="0" lang="pt-BR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atendiemento enfermag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7" y="1243314"/>
            <a:ext cx="7277627" cy="4993998"/>
          </a:xfr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395536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Análise /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Levantamento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</a:t>
            </a: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Riscos</a:t>
            </a:r>
            <a:endParaRPr kumimoji="0" lang="pt-BR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Planejamento: </a:t>
            </a:r>
            <a:br>
              <a:rPr lang="pt-BR" sz="3600" dirty="0" smtClean="0"/>
            </a:br>
            <a:r>
              <a:rPr lang="pt-BR" sz="3600" dirty="0" smtClean="0"/>
              <a:t>Cronograma de Laudo </a:t>
            </a:r>
            <a:r>
              <a:rPr lang="pt-BR" sz="3600" dirty="0" smtClean="0"/>
              <a:t>Ergonômico</a:t>
            </a:r>
            <a:endParaRPr lang="pt-BR" sz="3600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228773"/>
            <a:ext cx="8229600" cy="3183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786058"/>
            <a:ext cx="6730998" cy="144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logo v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86950" y="38100"/>
            <a:ext cx="1219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91" descr="DSCN634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29675" y="1457325"/>
            <a:ext cx="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928662" y="4434970"/>
          <a:ext cx="6691339" cy="1565798"/>
        </p:xfrm>
        <a:graphic>
          <a:graphicData uri="http://schemas.openxmlformats.org/drawingml/2006/table">
            <a:tbl>
              <a:tblPr/>
              <a:tblGrid>
                <a:gridCol w="164940"/>
                <a:gridCol w="937162"/>
                <a:gridCol w="1439482"/>
                <a:gridCol w="958878"/>
                <a:gridCol w="370020"/>
                <a:gridCol w="404854"/>
                <a:gridCol w="262406"/>
                <a:gridCol w="689751"/>
                <a:gridCol w="1019632"/>
                <a:gridCol w="444214"/>
              </a:tblGrid>
              <a:tr h="224467">
                <a:tc gridSpan="9">
                  <a:txBody>
                    <a:bodyPr/>
                    <a:lstStyle/>
                    <a:p>
                      <a:pPr algn="l" fontAlgn="b"/>
                      <a:r>
                        <a:rPr lang="pt-BR" sz="1000" b="1" i="0" u="none" strike="noStrike" dirty="0">
                          <a:latin typeface="Arial"/>
                        </a:rPr>
                        <a:t>Plano de Ações de Gerenciamento de Ergonomia - </a:t>
                      </a:r>
                      <a:r>
                        <a:rPr lang="pt-BR" sz="1000" b="1" i="0" u="none" strike="noStrike" dirty="0" err="1">
                          <a:latin typeface="Arial"/>
                        </a:rPr>
                        <a:t>JBS-Cascavel</a:t>
                      </a:r>
                      <a:r>
                        <a:rPr lang="pt-BR" sz="1000" b="1" i="0" u="none" strike="noStrike" dirty="0">
                          <a:latin typeface="Arial"/>
                        </a:rPr>
                        <a:t> - Reciclagem</a:t>
                      </a:r>
                      <a:endParaRPr lang="pt-BR" sz="500" b="0" i="0" u="none" strike="noStrike" dirty="0">
                        <a:latin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440">
                <a:tc>
                  <a:txBody>
                    <a:bodyPr/>
                    <a:lstStyle/>
                    <a:p>
                      <a:pPr algn="ctr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1" i="0" u="none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6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O que (</a:t>
                      </a:r>
                      <a:r>
                        <a:rPr lang="pt-BR" sz="800" b="0" i="0" u="none" strike="noStrike" dirty="0" err="1">
                          <a:solidFill>
                            <a:srgbClr val="FFFFFF"/>
                          </a:solidFill>
                          <a:latin typeface="Arial"/>
                        </a:rPr>
                        <a:t>What</a:t>
                      </a:r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Por que (</a:t>
                      </a:r>
                      <a:r>
                        <a:rPr lang="pt-BR" sz="800" b="0" i="0" u="none" strike="noStrike" dirty="0" err="1">
                          <a:solidFill>
                            <a:srgbClr val="FFFFFF"/>
                          </a:solidFill>
                          <a:latin typeface="Arial"/>
                        </a:rPr>
                        <a:t>Why</a:t>
                      </a:r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Como (</a:t>
                      </a:r>
                      <a:r>
                        <a:rPr lang="pt-BR" sz="800" b="0" i="0" u="none" strike="noStrike" dirty="0" err="1">
                          <a:solidFill>
                            <a:srgbClr val="FFFFFF"/>
                          </a:solidFill>
                          <a:latin typeface="Arial"/>
                        </a:rPr>
                        <a:t>how</a:t>
                      </a:r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Onde (</a:t>
                      </a:r>
                      <a:r>
                        <a:rPr lang="pt-BR" sz="800" b="0" i="0" u="none" strike="noStrike" dirty="0" err="1">
                          <a:solidFill>
                            <a:srgbClr val="FFFFFF"/>
                          </a:solidFill>
                          <a:latin typeface="Arial"/>
                        </a:rPr>
                        <a:t>Where</a:t>
                      </a:r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Quem (Who)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Grau Prioridade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Quando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Definições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Status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6102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latin typeface="Arial"/>
                        </a:rPr>
                        <a:t>Trocar a prensa de local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latin typeface="Arial"/>
                        </a:rPr>
                        <a:t> Para que o colaborador não precise fazer grande deslocamento com a carga, otimizando seu trabalho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 dirty="0">
                          <a:latin typeface="Arial"/>
                        </a:rPr>
                        <a:t>Mudando o layout do posto de trabalho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latin typeface="Arial"/>
                        </a:rPr>
                        <a:t>Reciclagem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err="1">
                          <a:latin typeface="Arial"/>
                        </a:rPr>
                        <a:t>Rene</a:t>
                      </a:r>
                      <a:endParaRPr lang="pt-BR" sz="8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92D050"/>
                          </a:solidFill>
                          <a:latin typeface="Arial"/>
                        </a:rPr>
                        <a:t>Médio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latin typeface="Arial"/>
                        </a:rPr>
                        <a:t>finalizado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800" b="0" i="0" u="none" strike="noStrike" dirty="0">
                          <a:latin typeface="Arial"/>
                        </a:rPr>
                        <a:t>03-10 - </a:t>
                      </a:r>
                      <a:r>
                        <a:rPr lang="pt-BR" sz="800" b="0" i="0" u="none" strike="noStrike" dirty="0" err="1">
                          <a:latin typeface="Arial"/>
                        </a:rPr>
                        <a:t>Rene</a:t>
                      </a:r>
                      <a:r>
                        <a:rPr lang="pt-BR" sz="800" b="0" i="0" u="none" strike="noStrike" dirty="0">
                          <a:latin typeface="Arial"/>
                        </a:rPr>
                        <a:t> informou que já fez esta solicitação, esta OK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5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Picture 2" descr="logo v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86950" y="38100"/>
            <a:ext cx="1219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491" descr="DSCN634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29675" y="1457325"/>
            <a:ext cx="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Fluxograma: Conector 15"/>
          <p:cNvSpPr/>
          <p:nvPr/>
        </p:nvSpPr>
        <p:spPr>
          <a:xfrm>
            <a:off x="7215206" y="5572140"/>
            <a:ext cx="285752" cy="285752"/>
          </a:xfrm>
          <a:prstGeom prst="flowChartConnector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pt-BR" sz="3600" dirty="0" smtClean="0"/>
              <a:t>Planejamento: </a:t>
            </a:r>
            <a:br>
              <a:rPr lang="pt-BR" sz="3600" dirty="0" smtClean="0"/>
            </a:br>
            <a:r>
              <a:rPr lang="pt-BR" sz="3600" dirty="0" smtClean="0"/>
              <a:t>Plano de </a:t>
            </a:r>
            <a:r>
              <a:rPr lang="pt-BR" sz="3600" dirty="0" smtClean="0"/>
              <a:t>Ação </a:t>
            </a:r>
            <a:r>
              <a:rPr lang="pt-BR" sz="3600" dirty="0" smtClean="0"/>
              <a:t>de </a:t>
            </a:r>
            <a:r>
              <a:rPr lang="pt-BR" sz="3600" dirty="0" smtClean="0"/>
              <a:t>Gerenciamento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de </a:t>
            </a:r>
            <a:r>
              <a:rPr lang="pt-BR" sz="3600" dirty="0" smtClean="0"/>
              <a:t>Ergonomia</a:t>
            </a:r>
            <a:endParaRPr lang="pt-BR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Indicadores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lvl="2">
              <a:buNone/>
            </a:pPr>
            <a:r>
              <a:rPr lang="pt-BR" sz="2000" b="1" dirty="0" smtClean="0"/>
              <a:t>PCMSO</a:t>
            </a:r>
          </a:p>
          <a:p>
            <a:pPr lvl="2"/>
            <a:r>
              <a:rPr lang="pt-BR" sz="2000" dirty="0" err="1" smtClean="0"/>
              <a:t>ASOs</a:t>
            </a:r>
            <a:r>
              <a:rPr lang="pt-BR" sz="2000" dirty="0" smtClean="0"/>
              <a:t> </a:t>
            </a:r>
            <a:r>
              <a:rPr lang="pt-BR" sz="2000" dirty="0" smtClean="0"/>
              <a:t>planejados realizados</a:t>
            </a:r>
          </a:p>
          <a:p>
            <a:pPr lvl="2"/>
            <a:r>
              <a:rPr lang="pt-BR" sz="2000" dirty="0" smtClean="0"/>
              <a:t>Exames complementares não realizados ou atrasados</a:t>
            </a:r>
          </a:p>
          <a:p>
            <a:pPr lvl="2"/>
            <a:r>
              <a:rPr lang="pt-BR" sz="2000" dirty="0" smtClean="0"/>
              <a:t>Ações não </a:t>
            </a:r>
            <a:r>
              <a:rPr lang="pt-BR" sz="2000" dirty="0" smtClean="0"/>
              <a:t>realizadas </a:t>
            </a:r>
            <a:r>
              <a:rPr lang="pt-BR" sz="2000" dirty="0" smtClean="0"/>
              <a:t>(cronograma anual)</a:t>
            </a:r>
          </a:p>
          <a:p>
            <a:pPr lvl="2"/>
            <a:r>
              <a:rPr lang="pt-BR" sz="2000" dirty="0" smtClean="0"/>
              <a:t>Participação em ginástica laboral</a:t>
            </a:r>
          </a:p>
          <a:p>
            <a:pPr lvl="2"/>
            <a:r>
              <a:rPr lang="pt-BR" sz="2000" dirty="0" smtClean="0"/>
              <a:t>Participação em treinamentos</a:t>
            </a:r>
          </a:p>
          <a:p>
            <a:pPr lvl="2"/>
            <a:r>
              <a:rPr lang="pt-BR" sz="2000" dirty="0" smtClean="0"/>
              <a:t>Exames colinesterase dentro do padrão 		</a:t>
            </a:r>
          </a:p>
          <a:p>
            <a:pPr lvl="2"/>
            <a:r>
              <a:rPr lang="pt-BR" sz="2000" dirty="0" smtClean="0"/>
              <a:t>Audiometrias sem MSLA</a:t>
            </a:r>
          </a:p>
          <a:p>
            <a:pPr lvl="2"/>
            <a:r>
              <a:rPr lang="pt-BR" sz="2000" dirty="0" smtClean="0"/>
              <a:t>Melhorias implantadas</a:t>
            </a:r>
          </a:p>
          <a:p>
            <a:pPr lvl="2"/>
            <a:endParaRPr lang="pt-BR" sz="2000" dirty="0" smtClean="0"/>
          </a:p>
          <a:p>
            <a:pPr lvl="2">
              <a:buNone/>
            </a:pPr>
            <a:r>
              <a:rPr lang="pt-BR" sz="2000" b="1" dirty="0" smtClean="0"/>
              <a:t>Gestão em Saúde e Qualidade de Vida</a:t>
            </a:r>
          </a:p>
          <a:p>
            <a:pPr lvl="2"/>
            <a:r>
              <a:rPr lang="pt-BR" sz="2000" dirty="0" smtClean="0"/>
              <a:t>IMC</a:t>
            </a:r>
          </a:p>
          <a:p>
            <a:pPr lvl="2"/>
            <a:r>
              <a:rPr lang="pt-BR" sz="2000" dirty="0" smtClean="0"/>
              <a:t>Tabagismo</a:t>
            </a:r>
          </a:p>
          <a:p>
            <a:pPr lvl="2"/>
            <a:r>
              <a:rPr lang="pt-BR" sz="2000" dirty="0" smtClean="0"/>
              <a:t>Atividade Física realizada</a:t>
            </a:r>
          </a:p>
          <a:p>
            <a:pPr lvl="2"/>
            <a:endParaRPr lang="pt-BR" sz="2000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oit sgsst ab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283435"/>
            <a:ext cx="7272808" cy="6208993"/>
          </a:xfrm>
        </p:spPr>
      </p:pic>
      <p:sp>
        <p:nvSpPr>
          <p:cNvPr id="5" name="Retângulo 4"/>
          <p:cNvSpPr/>
          <p:nvPr/>
        </p:nvSpPr>
        <p:spPr>
          <a:xfrm>
            <a:off x="1043608" y="6453336"/>
            <a:ext cx="6984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http://www.ilo.org/wcmsp5/groups/public/---ed_protect/---protrav/---safework/documents/publication/wcms_154878.pdf</a:t>
            </a:r>
            <a:endParaRPr lang="pt-B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12776" y="2060848"/>
            <a:ext cx="8229600" cy="1143000"/>
          </a:xfrm>
        </p:spPr>
        <p:txBody>
          <a:bodyPr/>
          <a:lstStyle/>
          <a:p>
            <a:r>
              <a:rPr lang="pt-BR" dirty="0" smtClean="0"/>
              <a:t>Indicadores</a:t>
            </a:r>
            <a:endParaRPr lang="pt-BR" dirty="0"/>
          </a:p>
        </p:txBody>
      </p:sp>
      <p:pic>
        <p:nvPicPr>
          <p:cNvPr id="4" name="Espaço Reservado para Conteúdo 3" descr="indicador topqesh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75856" y="0"/>
            <a:ext cx="4896544" cy="6880557"/>
          </a:xfrm>
        </p:spPr>
      </p:pic>
      <p:sp>
        <p:nvSpPr>
          <p:cNvPr id="5" name="Retângulo 4"/>
          <p:cNvSpPr/>
          <p:nvPr/>
        </p:nvSpPr>
        <p:spPr>
          <a:xfrm>
            <a:off x="2555776" y="1196752"/>
            <a:ext cx="2880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Metas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612576" y="980728"/>
            <a:ext cx="9756576" cy="5030019"/>
          </a:xfrm>
        </p:spPr>
        <p:txBody>
          <a:bodyPr numCol="1"/>
          <a:lstStyle/>
          <a:p>
            <a:pPr lvl="2">
              <a:buNone/>
            </a:pPr>
            <a:r>
              <a:rPr lang="pt-BR" sz="1800" b="1" dirty="0" smtClean="0"/>
              <a:t>PCMSO</a:t>
            </a:r>
          </a:p>
          <a:p>
            <a:pPr lvl="2"/>
            <a:r>
              <a:rPr lang="pt-BR" sz="1800" dirty="0" err="1" smtClean="0"/>
              <a:t>ASOs</a:t>
            </a:r>
            <a:r>
              <a:rPr lang="pt-BR" sz="1800" dirty="0" smtClean="0"/>
              <a:t> </a:t>
            </a:r>
            <a:r>
              <a:rPr lang="pt-BR" sz="1800" dirty="0" smtClean="0"/>
              <a:t>planejados </a:t>
            </a:r>
            <a:r>
              <a:rPr lang="pt-BR" sz="1800" dirty="0" smtClean="0"/>
              <a:t>realizados</a:t>
            </a:r>
            <a:r>
              <a:rPr lang="pt-BR" sz="1800" dirty="0" smtClean="0"/>
              <a:t>			  	 95</a:t>
            </a:r>
            <a:r>
              <a:rPr lang="pt-BR" sz="1800" dirty="0" smtClean="0"/>
              <a:t>% realizado</a:t>
            </a:r>
            <a:endParaRPr lang="pt-BR" sz="1800" dirty="0" smtClean="0"/>
          </a:p>
          <a:p>
            <a:pPr lvl="2"/>
            <a:r>
              <a:rPr lang="pt-BR" sz="1800" dirty="0" smtClean="0"/>
              <a:t>Exames complementares não realizados ou atrasados	 95% realizado</a:t>
            </a:r>
          </a:p>
          <a:p>
            <a:pPr lvl="2"/>
            <a:r>
              <a:rPr lang="pt-BR" sz="1800" dirty="0" smtClean="0"/>
              <a:t>Ações não </a:t>
            </a:r>
            <a:r>
              <a:rPr lang="pt-BR" sz="1800" dirty="0" smtClean="0"/>
              <a:t>realizadas </a:t>
            </a:r>
            <a:r>
              <a:rPr lang="pt-BR" sz="1800" dirty="0" smtClean="0"/>
              <a:t>(cronograma anual)			 95% realizado</a:t>
            </a:r>
          </a:p>
          <a:p>
            <a:pPr lvl="2"/>
            <a:r>
              <a:rPr lang="pt-BR" sz="1800" dirty="0" smtClean="0"/>
              <a:t>Participação em ginástica laboral				 80% dos presentes</a:t>
            </a:r>
          </a:p>
          <a:p>
            <a:pPr lvl="2"/>
            <a:r>
              <a:rPr lang="pt-BR" sz="1800" dirty="0" smtClean="0"/>
              <a:t>Participação em treinamentos				 80% dos presentes</a:t>
            </a:r>
          </a:p>
          <a:p>
            <a:pPr lvl="2"/>
            <a:r>
              <a:rPr lang="pt-BR" sz="1800" dirty="0" smtClean="0"/>
              <a:t>Exames colinesterase dentro do padrão 			 95% dos exames</a:t>
            </a:r>
          </a:p>
          <a:p>
            <a:pPr lvl="2"/>
            <a:r>
              <a:rPr lang="pt-BR" sz="1800" dirty="0" smtClean="0"/>
              <a:t>Audiometrias sem MSLA 				 95% dos exames</a:t>
            </a:r>
          </a:p>
          <a:p>
            <a:pPr lvl="2"/>
            <a:r>
              <a:rPr lang="pt-BR" sz="1800" dirty="0" smtClean="0"/>
              <a:t>Melhorias implantadas					 2 por semana</a:t>
            </a:r>
          </a:p>
          <a:p>
            <a:pPr lvl="2"/>
            <a:endParaRPr lang="pt-BR" sz="1800" dirty="0" smtClean="0"/>
          </a:p>
          <a:p>
            <a:pPr lvl="2">
              <a:buNone/>
            </a:pPr>
            <a:r>
              <a:rPr lang="pt-BR" sz="1800" b="1" dirty="0" smtClean="0"/>
              <a:t>Gestão em Saúde e Qualidade de Vida</a:t>
            </a:r>
          </a:p>
          <a:p>
            <a:pPr lvl="2"/>
            <a:r>
              <a:rPr lang="pt-BR" sz="1800" dirty="0" smtClean="0"/>
              <a:t>IMC							melhorar 0,1%</a:t>
            </a:r>
          </a:p>
          <a:p>
            <a:pPr lvl="2"/>
            <a:r>
              <a:rPr lang="pt-BR" sz="1800" dirty="0" smtClean="0"/>
              <a:t>Tabagismo						baixar 5%</a:t>
            </a:r>
          </a:p>
          <a:p>
            <a:pPr lvl="2"/>
            <a:r>
              <a:rPr lang="pt-BR" sz="1800" dirty="0" smtClean="0"/>
              <a:t>Atividade Física realizada				aumentar 10 %</a:t>
            </a:r>
          </a:p>
          <a:p>
            <a:pPr lvl="2"/>
            <a:r>
              <a:rPr lang="pt-BR" sz="1800" dirty="0" smtClean="0"/>
              <a:t>Check</a:t>
            </a:r>
            <a:r>
              <a:rPr lang="pt-BR" sz="1800" dirty="0" smtClean="0"/>
              <a:t>-</a:t>
            </a:r>
            <a:r>
              <a:rPr lang="pt-BR" sz="1800" dirty="0" smtClean="0"/>
              <a:t>up </a:t>
            </a:r>
            <a:r>
              <a:rPr lang="pt-BR" sz="1800" dirty="0" smtClean="0"/>
              <a:t>realizado					80% dos funcionários</a:t>
            </a:r>
          </a:p>
          <a:p>
            <a:pPr lvl="2">
              <a:buNone/>
            </a:pPr>
            <a:endParaRPr lang="pt-BR" sz="1800" dirty="0" smtClean="0"/>
          </a:p>
          <a:p>
            <a:pPr lvl="2">
              <a:buNone/>
            </a:pPr>
            <a:endParaRPr lang="pt-BR" sz="1800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Metas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0" y="1557338"/>
          <a:ext cx="9143999" cy="5040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Ferramentas de </a:t>
            </a:r>
            <a:r>
              <a:rPr lang="pt-BR" dirty="0" smtClean="0"/>
              <a:t>Gestão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268760"/>
            <a:ext cx="8229600" cy="4525963"/>
          </a:xfrm>
        </p:spPr>
        <p:txBody>
          <a:bodyPr/>
          <a:lstStyle/>
          <a:p>
            <a:r>
              <a:rPr lang="pt-BR" sz="2400" dirty="0" smtClean="0"/>
              <a:t>Análise 360° da oportunidade de negócio</a:t>
            </a:r>
          </a:p>
          <a:p>
            <a:r>
              <a:rPr lang="pt-BR" sz="2400" dirty="0" smtClean="0"/>
              <a:t>Planejamento estratégico</a:t>
            </a:r>
          </a:p>
          <a:p>
            <a:r>
              <a:rPr lang="pt-BR" sz="2400" dirty="0" smtClean="0"/>
              <a:t>Missão, Visão, Valores</a:t>
            </a:r>
          </a:p>
          <a:p>
            <a:r>
              <a:rPr lang="pt-BR" sz="2400" dirty="0" smtClean="0"/>
              <a:t>Mapa de </a:t>
            </a:r>
            <a:r>
              <a:rPr lang="pt-BR" sz="2400" dirty="0" smtClean="0"/>
              <a:t>processo</a:t>
            </a:r>
            <a:endParaRPr lang="pt-BR" sz="2400" dirty="0" smtClean="0"/>
          </a:p>
          <a:p>
            <a:r>
              <a:rPr lang="pt-BR" sz="2400" dirty="0" smtClean="0"/>
              <a:t>Padronização</a:t>
            </a:r>
          </a:p>
          <a:p>
            <a:r>
              <a:rPr lang="pt-BR" sz="2400" dirty="0" smtClean="0"/>
              <a:t>Análise / </a:t>
            </a:r>
            <a:r>
              <a:rPr lang="pt-BR" sz="2400" dirty="0" smtClean="0"/>
              <a:t>Levantamento </a:t>
            </a:r>
            <a:r>
              <a:rPr lang="pt-BR" sz="2400" dirty="0" smtClean="0"/>
              <a:t>de riscos</a:t>
            </a:r>
          </a:p>
          <a:p>
            <a:r>
              <a:rPr lang="pt-BR" sz="2400" dirty="0" smtClean="0"/>
              <a:t>Planejamento / Plano de ação</a:t>
            </a:r>
          </a:p>
          <a:p>
            <a:r>
              <a:rPr lang="pt-BR" sz="2400" dirty="0" smtClean="0"/>
              <a:t>Indicadores</a:t>
            </a:r>
          </a:p>
          <a:p>
            <a:r>
              <a:rPr lang="pt-BR" sz="2400" dirty="0" smtClean="0"/>
              <a:t>Metas</a:t>
            </a:r>
          </a:p>
          <a:p>
            <a:r>
              <a:rPr lang="pt-BR" sz="2400" b="1" dirty="0" smtClean="0"/>
              <a:t>Relatórios</a:t>
            </a:r>
          </a:p>
          <a:p>
            <a:r>
              <a:rPr lang="pt-BR" sz="2400" b="1" dirty="0" smtClean="0"/>
              <a:t>Orçamento, Investimento</a:t>
            </a:r>
          </a:p>
          <a:p>
            <a:pPr>
              <a:buNone/>
            </a:pPr>
            <a:endParaRPr lang="pt-BR" sz="2400" b="1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25136" cy="1143000"/>
          </a:xfrm>
        </p:spPr>
        <p:txBody>
          <a:bodyPr/>
          <a:lstStyle/>
          <a:p>
            <a:r>
              <a:rPr lang="pt-BR" sz="3600" dirty="0" smtClean="0"/>
              <a:t>Relatórios:</a:t>
            </a:r>
            <a:br>
              <a:rPr lang="pt-BR" sz="3600" dirty="0" smtClean="0"/>
            </a:br>
            <a:r>
              <a:rPr lang="pt-BR" sz="3600" dirty="0" smtClean="0"/>
              <a:t>Resultados </a:t>
            </a:r>
            <a:r>
              <a:rPr lang="pt-BR" sz="3600" dirty="0" smtClean="0"/>
              <a:t>de </a:t>
            </a:r>
            <a:r>
              <a:rPr lang="pt-BR" sz="3600" dirty="0" smtClean="0"/>
              <a:t>Exames </a:t>
            </a:r>
            <a:r>
              <a:rPr lang="pt-BR" sz="3600" dirty="0" smtClean="0"/>
              <a:t>C</a:t>
            </a:r>
            <a:r>
              <a:rPr lang="pt-BR" sz="3600" dirty="0" smtClean="0"/>
              <a:t>omplementares</a:t>
            </a:r>
            <a:endParaRPr lang="pt-BR" sz="3600" dirty="0"/>
          </a:p>
        </p:txBody>
      </p:sp>
      <p:pic>
        <p:nvPicPr>
          <p:cNvPr id="4" name="Imagem 3" descr="relat colin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1152128"/>
            <a:ext cx="4209249" cy="5705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sz="3600" dirty="0" smtClean="0"/>
              <a:t>Relatórios: </a:t>
            </a:r>
            <a:r>
              <a:rPr lang="pt-BR" sz="3600" dirty="0" smtClean="0"/>
              <a:t>Absenteísmo</a:t>
            </a:r>
            <a:endParaRPr lang="pt-BR" sz="3600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/>
        </p:nvGraphicFramePr>
        <p:xfrm>
          <a:off x="0" y="980728"/>
          <a:ext cx="4355976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/>
          <p:cNvGraphicFramePr>
            <a:graphicFrameLocks/>
          </p:cNvGraphicFramePr>
          <p:nvPr/>
        </p:nvGraphicFramePr>
        <p:xfrm>
          <a:off x="4499992" y="980728"/>
          <a:ext cx="4499992" cy="310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/>
          <p:cNvGraphicFramePr>
            <a:graphicFrameLocks/>
          </p:cNvGraphicFramePr>
          <p:nvPr/>
        </p:nvGraphicFramePr>
        <p:xfrm>
          <a:off x="323528" y="4149080"/>
          <a:ext cx="3672408" cy="217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/>
          <p:cNvGraphicFramePr>
            <a:graphicFrameLocks/>
          </p:cNvGraphicFramePr>
          <p:nvPr/>
        </p:nvGraphicFramePr>
        <p:xfrm>
          <a:off x="4355976" y="3978226"/>
          <a:ext cx="4488971" cy="287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Relatórios: </a:t>
            </a:r>
            <a:r>
              <a:rPr lang="pt-BR" dirty="0" smtClean="0"/>
              <a:t>Absenteísmo</a:t>
            </a:r>
            <a:endParaRPr lang="pt-BR" dirty="0"/>
          </a:p>
        </p:txBody>
      </p:sp>
      <p:pic>
        <p:nvPicPr>
          <p:cNvPr id="6" name="Espaço Reservado para Conteúdo 5" descr="atest curt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5868144" cy="2847103"/>
          </a:xfrm>
        </p:spPr>
      </p:pic>
      <p:pic>
        <p:nvPicPr>
          <p:cNvPr id="7" name="Imagem 6" descr="atest curto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3934531"/>
            <a:ext cx="5367527" cy="2923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0"/>
            <a:ext cx="8712968" cy="1143000"/>
          </a:xfrm>
        </p:spPr>
        <p:txBody>
          <a:bodyPr/>
          <a:lstStyle/>
          <a:p>
            <a:r>
              <a:rPr lang="pt-BR" sz="3600" dirty="0" smtClean="0"/>
              <a:t>Relatórios: </a:t>
            </a:r>
            <a:r>
              <a:rPr lang="pt-BR" sz="3600" dirty="0" smtClean="0"/>
              <a:t>Ações </a:t>
            </a:r>
            <a:r>
              <a:rPr lang="pt-BR" sz="3600" dirty="0" smtClean="0"/>
              <a:t>R</a:t>
            </a:r>
            <a:r>
              <a:rPr lang="pt-BR" sz="3600" dirty="0" smtClean="0"/>
              <a:t>ealizadas</a:t>
            </a:r>
            <a:endParaRPr lang="pt-BR" sz="3600" dirty="0"/>
          </a:p>
        </p:txBody>
      </p:sp>
      <p:pic>
        <p:nvPicPr>
          <p:cNvPr id="4" name="Espaço Reservado para Conteúdo 3" descr="ações realizada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914757"/>
            <a:ext cx="6487070" cy="59432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Relatórios: </a:t>
            </a:r>
            <a:br>
              <a:rPr lang="pt-BR" sz="3600" dirty="0" smtClean="0"/>
            </a:br>
            <a:r>
              <a:rPr lang="pt-BR" sz="3600" dirty="0" smtClean="0"/>
              <a:t>Gerenciamento em Saúde</a:t>
            </a:r>
            <a:endParaRPr lang="pt-BR" sz="3600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628800"/>
            <a:ext cx="431256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556792"/>
            <a:ext cx="3894212" cy="207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4005064"/>
            <a:ext cx="3708400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Orçamento</a:t>
            </a:r>
            <a:endParaRPr lang="pt-BR" dirty="0"/>
          </a:p>
        </p:txBody>
      </p:sp>
      <p:pic>
        <p:nvPicPr>
          <p:cNvPr id="8" name="Espaço Reservado para Conteúdo 7" descr="budget 13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8044" y="908721"/>
            <a:ext cx="8286404" cy="53842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gestão</a:t>
            </a:r>
            <a:r>
              <a:rPr lang="en-US" dirty="0" smtClean="0"/>
              <a:t>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Gestão é a ação e o efeito de administrar ou dirigir um determinado negócio.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Orçamento: </a:t>
            </a:r>
            <a:r>
              <a:rPr lang="pt-BR" dirty="0" smtClean="0"/>
              <a:t>Projetos</a:t>
            </a:r>
            <a:endParaRPr lang="pt-BR" dirty="0"/>
          </a:p>
        </p:txBody>
      </p:sp>
      <p:pic>
        <p:nvPicPr>
          <p:cNvPr id="4" name="Espaço Reservado para Conteúdo 3" descr="projet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090402"/>
            <a:ext cx="7784682" cy="57675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Orçamento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979712" y="4869160"/>
            <a:ext cx="6480720" cy="0"/>
          </a:xfrm>
          <a:prstGeom prst="line">
            <a:avLst/>
          </a:prstGeom>
          <a:ln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ço Reservado para Conteúdo 7" descr="budget 10-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191636"/>
            <a:ext cx="7840615" cy="51896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Custos</a:t>
            </a:r>
            <a:endParaRPr lang="pt-BR" dirty="0"/>
          </a:p>
        </p:txBody>
      </p:sp>
      <p:pic>
        <p:nvPicPr>
          <p:cNvPr id="6" name="Espaço Reservado para Conteúdo 5" descr="custo exam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60633" b="38103"/>
          <a:stretch>
            <a:fillRect/>
          </a:stretch>
        </p:blipFill>
        <p:spPr>
          <a:xfrm>
            <a:off x="827584" y="1556791"/>
            <a:ext cx="6192688" cy="3672409"/>
          </a:xfrm>
        </p:spPr>
      </p:pic>
      <p:sp>
        <p:nvSpPr>
          <p:cNvPr id="8" name="CaixaDeTexto 7"/>
          <p:cNvSpPr txBox="1"/>
          <p:nvPr/>
        </p:nvSpPr>
        <p:spPr>
          <a:xfrm>
            <a:off x="2051720" y="55172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Total gasto com exames:  R$   51.456,78 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Investimento</a:t>
            </a:r>
            <a:endParaRPr lang="pt-BR" dirty="0"/>
          </a:p>
        </p:txBody>
      </p:sp>
      <p:pic>
        <p:nvPicPr>
          <p:cNvPr id="6" name="Espaço Reservado para Conteúdo 5" descr="cape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55776" y="891101"/>
            <a:ext cx="4536503" cy="5923763"/>
          </a:xfrm>
        </p:spPr>
      </p:pic>
      <p:sp>
        <p:nvSpPr>
          <p:cNvPr id="7" name="Retângulo 6"/>
          <p:cNvSpPr/>
          <p:nvPr/>
        </p:nvSpPr>
        <p:spPr>
          <a:xfrm>
            <a:off x="2699792" y="908720"/>
            <a:ext cx="352839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 flipV="1">
            <a:off x="4499992" y="4797151"/>
            <a:ext cx="72008" cy="117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Conta </a:t>
            </a:r>
            <a:r>
              <a:rPr lang="pt-BR" dirty="0" smtClean="0"/>
              <a:t>Financeira </a:t>
            </a:r>
            <a:r>
              <a:rPr lang="pt-BR" dirty="0" smtClean="0"/>
              <a:t>da </a:t>
            </a:r>
            <a:r>
              <a:rPr lang="pt-BR" dirty="0" smtClean="0"/>
              <a:t>Empresa</a:t>
            </a:r>
            <a:endParaRPr lang="pt-BR" dirty="0"/>
          </a:p>
        </p:txBody>
      </p:sp>
      <p:sp>
        <p:nvSpPr>
          <p:cNvPr id="4" name="Text Box 8"/>
          <p:cNvSpPr txBox="1">
            <a:spLocks noGrp="1" noChangeArrowheads="1"/>
          </p:cNvSpPr>
          <p:nvPr>
            <p:ph idx="1"/>
          </p:nvPr>
        </p:nvSpPr>
        <p:spPr bwMode="auto">
          <a:xfrm>
            <a:off x="683568" y="1556792"/>
            <a:ext cx="8229600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 dirty="0"/>
              <a:t>Receita                </a:t>
            </a:r>
            <a:r>
              <a:rPr lang="pt-BR" sz="2800" dirty="0" smtClean="0"/>
              <a:t>100</a:t>
            </a:r>
            <a:endParaRPr lang="pt-BR" sz="2800" dirty="0"/>
          </a:p>
          <a:p>
            <a:pPr>
              <a:spcBef>
                <a:spcPct val="50000"/>
              </a:spcBef>
            </a:pPr>
            <a:r>
              <a:rPr lang="pt-BR" sz="2800" dirty="0"/>
              <a:t>Custo                    </a:t>
            </a:r>
            <a:r>
              <a:rPr lang="pt-BR" sz="2800" dirty="0">
                <a:solidFill>
                  <a:srgbClr val="E20608"/>
                </a:solidFill>
              </a:rPr>
              <a:t>(71)</a:t>
            </a:r>
          </a:p>
          <a:p>
            <a:pPr>
              <a:spcBef>
                <a:spcPct val="50000"/>
              </a:spcBef>
            </a:pPr>
            <a:r>
              <a:rPr lang="pt-BR" sz="2800" dirty="0"/>
              <a:t>Margem bruta         29</a:t>
            </a:r>
          </a:p>
          <a:p>
            <a:pPr>
              <a:spcBef>
                <a:spcPct val="50000"/>
              </a:spcBef>
            </a:pPr>
            <a:r>
              <a:rPr lang="pt-BR" sz="2800" dirty="0"/>
              <a:t>Despesas              </a:t>
            </a:r>
            <a:r>
              <a:rPr lang="pt-BR" sz="2800" dirty="0">
                <a:solidFill>
                  <a:srgbClr val="E20608"/>
                </a:solidFill>
              </a:rPr>
              <a:t>(15)</a:t>
            </a:r>
          </a:p>
          <a:p>
            <a:pPr>
              <a:spcBef>
                <a:spcPct val="50000"/>
              </a:spcBef>
            </a:pPr>
            <a:r>
              <a:rPr lang="pt-BR" sz="2800" dirty="0" err="1"/>
              <a:t>Ebit</a:t>
            </a:r>
            <a:r>
              <a:rPr lang="pt-BR" sz="2800" dirty="0"/>
              <a:t> / </a:t>
            </a:r>
            <a:r>
              <a:rPr lang="pt-BR" sz="2800" dirty="0" err="1"/>
              <a:t>Lajir</a:t>
            </a:r>
            <a:r>
              <a:rPr lang="pt-BR" sz="2800" dirty="0"/>
              <a:t>               14</a:t>
            </a:r>
          </a:p>
          <a:p>
            <a:pPr>
              <a:spcBef>
                <a:spcPct val="50000"/>
              </a:spcBef>
            </a:pPr>
            <a:r>
              <a:rPr lang="pt-BR" sz="2800" dirty="0"/>
              <a:t>IR, juros, taxas      </a:t>
            </a:r>
            <a:r>
              <a:rPr lang="pt-BR" sz="2800" dirty="0">
                <a:solidFill>
                  <a:srgbClr val="E20608"/>
                </a:solidFill>
              </a:rPr>
              <a:t>(13)</a:t>
            </a:r>
          </a:p>
          <a:p>
            <a:pPr>
              <a:spcBef>
                <a:spcPct val="50000"/>
              </a:spcBef>
            </a:pPr>
            <a:r>
              <a:rPr lang="pt-BR" sz="2800" dirty="0"/>
              <a:t>Lucro </a:t>
            </a:r>
            <a:r>
              <a:rPr lang="pt-BR" sz="2800" dirty="0" smtClean="0"/>
              <a:t>líquido             </a:t>
            </a:r>
            <a:r>
              <a:rPr lang="pt-BR" sz="2800" dirty="0"/>
              <a:t>1</a:t>
            </a:r>
          </a:p>
          <a:p>
            <a:pPr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Ferramentas de </a:t>
            </a:r>
            <a:r>
              <a:rPr lang="pt-BR" dirty="0" smtClean="0"/>
              <a:t>Gestão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268760"/>
            <a:ext cx="8229600" cy="4525963"/>
          </a:xfrm>
        </p:spPr>
        <p:txBody>
          <a:bodyPr/>
          <a:lstStyle/>
          <a:p>
            <a:r>
              <a:rPr lang="pt-BR" sz="2400" dirty="0" smtClean="0"/>
              <a:t>Análise 360° da oportunidade de negócio</a:t>
            </a:r>
          </a:p>
          <a:p>
            <a:r>
              <a:rPr lang="pt-BR" sz="2400" dirty="0" smtClean="0"/>
              <a:t>Planejamento estratégico</a:t>
            </a:r>
          </a:p>
          <a:p>
            <a:r>
              <a:rPr lang="pt-BR" sz="2400" dirty="0" smtClean="0"/>
              <a:t>Missão, Visão, Valores</a:t>
            </a:r>
          </a:p>
          <a:p>
            <a:r>
              <a:rPr lang="pt-BR" sz="2400" dirty="0" smtClean="0"/>
              <a:t>Mapa de </a:t>
            </a:r>
            <a:r>
              <a:rPr lang="pt-BR" sz="2400" dirty="0" smtClean="0"/>
              <a:t>processo</a:t>
            </a:r>
            <a:endParaRPr lang="pt-BR" sz="2400" dirty="0" smtClean="0"/>
          </a:p>
          <a:p>
            <a:r>
              <a:rPr lang="pt-BR" sz="2400" dirty="0" smtClean="0"/>
              <a:t>Padronização</a:t>
            </a:r>
          </a:p>
          <a:p>
            <a:r>
              <a:rPr lang="pt-BR" sz="2400" dirty="0" smtClean="0"/>
              <a:t>Análise / </a:t>
            </a:r>
            <a:r>
              <a:rPr lang="pt-BR" sz="2400" dirty="0" smtClean="0"/>
              <a:t>Levantamento </a:t>
            </a:r>
            <a:r>
              <a:rPr lang="pt-BR" sz="2400" dirty="0" smtClean="0"/>
              <a:t>de riscos</a:t>
            </a:r>
          </a:p>
          <a:p>
            <a:r>
              <a:rPr lang="pt-BR" sz="2400" dirty="0" smtClean="0"/>
              <a:t>Planejamento / Plano de ação</a:t>
            </a:r>
          </a:p>
          <a:p>
            <a:r>
              <a:rPr lang="pt-BR" sz="2400" dirty="0" smtClean="0"/>
              <a:t>Indicadores</a:t>
            </a:r>
          </a:p>
          <a:p>
            <a:r>
              <a:rPr lang="pt-BR" sz="2400" dirty="0" smtClean="0"/>
              <a:t>Metas</a:t>
            </a:r>
          </a:p>
          <a:p>
            <a:r>
              <a:rPr lang="pt-BR" sz="2400" dirty="0" smtClean="0"/>
              <a:t>Relatórios</a:t>
            </a:r>
          </a:p>
          <a:p>
            <a:r>
              <a:rPr lang="pt-BR" sz="2400" dirty="0" smtClean="0"/>
              <a:t>Orçamento, Investimento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dirty="0" smtClean="0"/>
              <a:t>Desafios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1124744"/>
            <a:ext cx="8229600" cy="4525963"/>
          </a:xfrm>
        </p:spPr>
        <p:txBody>
          <a:bodyPr/>
          <a:lstStyle/>
          <a:p>
            <a:r>
              <a:rPr lang="pt-BR" sz="2800" dirty="0" smtClean="0"/>
              <a:t>Desenvolvimento comportamental </a:t>
            </a:r>
            <a:r>
              <a:rPr lang="pt-BR" sz="2800" dirty="0" smtClean="0"/>
              <a:t>(líder </a:t>
            </a:r>
            <a:r>
              <a:rPr lang="pt-BR" sz="2800" dirty="0" smtClean="0"/>
              <a:t>de segurança, negociação)</a:t>
            </a:r>
          </a:p>
          <a:p>
            <a:r>
              <a:rPr lang="pt-BR" sz="2800" dirty="0" smtClean="0"/>
              <a:t>Capacitação</a:t>
            </a:r>
          </a:p>
          <a:p>
            <a:r>
              <a:rPr lang="pt-BR" sz="2800" dirty="0" smtClean="0"/>
              <a:t>Maior </a:t>
            </a:r>
            <a:r>
              <a:rPr lang="pt-BR" sz="2800" dirty="0" smtClean="0"/>
              <a:t>diálogo </a:t>
            </a:r>
            <a:r>
              <a:rPr lang="pt-BR" sz="2800" dirty="0" smtClean="0"/>
              <a:t>com Segurança e Meio Ambiente</a:t>
            </a:r>
          </a:p>
          <a:p>
            <a:r>
              <a:rPr lang="pt-BR" sz="2800" dirty="0" smtClean="0"/>
              <a:t>Ter humildade de aprender com outras áreas</a:t>
            </a:r>
          </a:p>
          <a:p>
            <a:r>
              <a:rPr lang="pt-BR" sz="2800" dirty="0" smtClean="0"/>
              <a:t>Participar do plano estratégico da empresa</a:t>
            </a:r>
          </a:p>
          <a:p>
            <a:r>
              <a:rPr lang="pt-BR" sz="2800" dirty="0" smtClean="0"/>
              <a:t>Plano de saúde x doenças crônicas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556792"/>
            <a:ext cx="5832648" cy="4525963"/>
          </a:xfrm>
        </p:spPr>
        <p:txBody>
          <a:bodyPr/>
          <a:lstStyle/>
          <a:p>
            <a:pPr algn="ctr">
              <a:buNone/>
            </a:pPr>
            <a:r>
              <a:rPr lang="pt-BR" sz="4400" dirty="0" smtClean="0"/>
              <a:t>Obrigada</a:t>
            </a:r>
          </a:p>
          <a:p>
            <a:pPr algn="r">
              <a:buNone/>
            </a:pPr>
            <a:endParaRPr lang="pt-BR" dirty="0" smtClean="0"/>
          </a:p>
          <a:p>
            <a:pPr algn="r">
              <a:buNone/>
            </a:pPr>
            <a:endParaRPr lang="pt-BR" dirty="0" smtClean="0"/>
          </a:p>
          <a:p>
            <a:pPr algn="r">
              <a:buNone/>
            </a:pPr>
            <a:endParaRPr lang="pt-BR" dirty="0" smtClean="0"/>
          </a:p>
          <a:p>
            <a:pPr algn="r">
              <a:buNone/>
            </a:pPr>
            <a:r>
              <a:rPr lang="pt-BR" dirty="0" err="1" smtClean="0"/>
              <a:t>Ildiko</a:t>
            </a:r>
            <a:r>
              <a:rPr lang="pt-BR" dirty="0" smtClean="0"/>
              <a:t> A. Teixeira</a:t>
            </a:r>
          </a:p>
          <a:p>
            <a:pPr algn="r">
              <a:buNone/>
            </a:pPr>
            <a:r>
              <a:rPr lang="pt-BR" dirty="0" smtClean="0">
                <a:hlinkClick r:id="rId2"/>
              </a:rPr>
              <a:t>ildiko51@yahoo.com.br</a:t>
            </a:r>
            <a:endParaRPr lang="pt-BR" dirty="0" smtClean="0"/>
          </a:p>
          <a:p>
            <a:pPr algn="r">
              <a:buNone/>
            </a:pPr>
            <a:r>
              <a:rPr lang="pt-BR" dirty="0" smtClean="0"/>
              <a:t>8202-8315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 smtClean="0"/>
              <a:t>Ferramentas de </a:t>
            </a:r>
            <a:r>
              <a:rPr lang="pt-BR" dirty="0" smtClean="0"/>
              <a:t>Gestão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268760"/>
            <a:ext cx="8229600" cy="4525963"/>
          </a:xfrm>
        </p:spPr>
        <p:txBody>
          <a:bodyPr/>
          <a:lstStyle/>
          <a:p>
            <a:r>
              <a:rPr lang="pt-BR" sz="2400" dirty="0" smtClean="0"/>
              <a:t>Análise 360° da oportunidade de negócio</a:t>
            </a:r>
          </a:p>
          <a:p>
            <a:r>
              <a:rPr lang="pt-BR" sz="2400" dirty="0" smtClean="0"/>
              <a:t>Planejamento estratégico</a:t>
            </a:r>
          </a:p>
          <a:p>
            <a:r>
              <a:rPr lang="pt-BR" sz="2400" dirty="0" smtClean="0"/>
              <a:t>Missão, Visão, Valores</a:t>
            </a:r>
          </a:p>
          <a:p>
            <a:r>
              <a:rPr lang="pt-BR" sz="2400" dirty="0" smtClean="0"/>
              <a:t>Mapa de processo</a:t>
            </a:r>
          </a:p>
          <a:p>
            <a:r>
              <a:rPr lang="pt-BR" sz="2400" dirty="0" smtClean="0"/>
              <a:t>Padronização</a:t>
            </a:r>
          </a:p>
          <a:p>
            <a:r>
              <a:rPr lang="pt-BR" sz="2400" dirty="0" smtClean="0"/>
              <a:t>Análise / levantamento de riscos</a:t>
            </a:r>
          </a:p>
          <a:p>
            <a:r>
              <a:rPr lang="pt-BR" sz="2400" dirty="0" smtClean="0"/>
              <a:t>Planejamento / Plano de ação</a:t>
            </a:r>
          </a:p>
          <a:p>
            <a:r>
              <a:rPr lang="pt-BR" sz="2400" dirty="0" smtClean="0"/>
              <a:t>Indicadores</a:t>
            </a:r>
          </a:p>
          <a:p>
            <a:r>
              <a:rPr lang="pt-BR" sz="2400" dirty="0" smtClean="0"/>
              <a:t>Metas</a:t>
            </a:r>
          </a:p>
          <a:p>
            <a:r>
              <a:rPr lang="pt-BR" sz="2400" dirty="0" smtClean="0"/>
              <a:t>Relatórios</a:t>
            </a:r>
          </a:p>
          <a:p>
            <a:r>
              <a:rPr lang="pt-BR" sz="2400" dirty="0" smtClean="0"/>
              <a:t>Orçamento, Investimento</a:t>
            </a:r>
          </a:p>
          <a:p>
            <a:pPr>
              <a:buNone/>
            </a:pPr>
            <a:endParaRPr lang="pt-BR" sz="2400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62"/>
          </a:xfrm>
        </p:spPr>
        <p:txBody>
          <a:bodyPr/>
          <a:lstStyle/>
          <a:p>
            <a:r>
              <a:rPr lang="pt-BR" sz="4000" dirty="0" smtClean="0"/>
              <a:t>Análise 360° da </a:t>
            </a:r>
            <a:r>
              <a:rPr lang="pt-BR" sz="4000" dirty="0" smtClean="0"/>
              <a:t>Oportunidade</a:t>
            </a: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> de </a:t>
            </a:r>
            <a:r>
              <a:rPr lang="pt-BR" sz="4000" dirty="0" smtClean="0"/>
              <a:t>Negócio</a:t>
            </a:r>
            <a:endParaRPr lang="pt-BR" sz="4800" dirty="0"/>
          </a:p>
        </p:txBody>
      </p:sp>
      <p:sp>
        <p:nvSpPr>
          <p:cNvPr id="4" name="Elipse 3"/>
          <p:cNvSpPr/>
          <p:nvPr/>
        </p:nvSpPr>
        <p:spPr>
          <a:xfrm>
            <a:off x="1043608" y="1772816"/>
            <a:ext cx="2520280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ASO?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5148064" y="1700808"/>
            <a:ext cx="2808312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Atendimento eletivo?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771800" y="5201816"/>
            <a:ext cx="2808312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Orçamento?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95536" y="3933056"/>
            <a:ext cx="2664296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Ergonomia?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508104" y="3789040"/>
            <a:ext cx="2880320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Responsável técnico?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915816" y="3140968"/>
            <a:ext cx="2520280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Recebe atestados?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 </a:t>
            </a:r>
            <a:r>
              <a:rPr lang="pt-BR" dirty="0" smtClean="0"/>
              <a:t>Estratégico</a:t>
            </a:r>
            <a:endParaRPr lang="pt-BR" dirty="0" smtClean="0"/>
          </a:p>
        </p:txBody>
      </p:sp>
      <p:pic>
        <p:nvPicPr>
          <p:cNvPr id="12" name="Imagem 11" descr="normas cordenação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1505480"/>
            <a:ext cx="3807114" cy="5352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tângulo 12"/>
          <p:cNvSpPr/>
          <p:nvPr/>
        </p:nvSpPr>
        <p:spPr>
          <a:xfrm>
            <a:off x="5796136" y="1556792"/>
            <a:ext cx="5760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Missão, </a:t>
            </a:r>
            <a:r>
              <a:rPr lang="pt-BR" dirty="0" smtClean="0"/>
              <a:t>Visão, Valores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</a:t>
            </a:r>
            <a:r>
              <a:rPr lang="pt-BR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revenção de acidentes e de doenças ocupacionais</a:t>
            </a:r>
          </a:p>
          <a:p>
            <a:r>
              <a:rPr lang="pt-BR" dirty="0" smtClean="0"/>
              <a:t>P</a:t>
            </a:r>
            <a:r>
              <a:rPr lang="pt-BR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roteção e promoção da saúde dos trabalhadores</a:t>
            </a:r>
          </a:p>
          <a:p>
            <a:r>
              <a:rPr lang="pt-BR" dirty="0" smtClean="0"/>
              <a:t>O funcionário vai para casa no mesmo estado, que chegou pela </a:t>
            </a:r>
            <a:r>
              <a:rPr lang="pt-BR" dirty="0" smtClean="0"/>
              <a:t>manhã</a:t>
            </a:r>
            <a:endParaRPr lang="pt-BR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Missão, Visão, 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pt-BR" sz="1800" dirty="0" smtClean="0"/>
              <a:t> </a:t>
            </a:r>
            <a:r>
              <a:rPr lang="pt-BR" sz="1800" b="1" dirty="0" smtClean="0"/>
              <a:t> Missão</a:t>
            </a:r>
            <a:endParaRPr lang="pt-BR" sz="1800" dirty="0" smtClean="0"/>
          </a:p>
          <a:p>
            <a:pPr>
              <a:buNone/>
            </a:pPr>
            <a:r>
              <a:rPr lang="pt-BR" sz="1800" dirty="0" smtClean="0"/>
              <a:t> Atuar de forma preventiva, objetivando salvaguardar a saúde do funcionário. Cumprir a legislação vigente, visando diminuir o absenteísmo, o aumento da produtividade, a preservação da saúde dos trabalhadores e do meio ambiente.</a:t>
            </a:r>
          </a:p>
          <a:p>
            <a:pPr lvl="0">
              <a:buNone/>
            </a:pPr>
            <a:endParaRPr lang="pt-BR" sz="1800" b="1" dirty="0" smtClean="0"/>
          </a:p>
          <a:p>
            <a:pPr lvl="0">
              <a:buNone/>
            </a:pPr>
            <a:r>
              <a:rPr lang="pt-BR" sz="1800" b="1" dirty="0" smtClean="0"/>
              <a:t>Visão</a:t>
            </a:r>
            <a:endParaRPr lang="pt-BR" sz="1800" dirty="0" smtClean="0"/>
          </a:p>
          <a:p>
            <a:pPr>
              <a:buNone/>
            </a:pPr>
            <a:r>
              <a:rPr lang="pt-BR" sz="1800" dirty="0" smtClean="0"/>
              <a:t> Evoluir constantemente os processos de gestão em saúde ocupacional para manter-se como referência do sistema NUFARM, e tornar-se exemplo como melhor serviço de saúde ocupacional do País.</a:t>
            </a:r>
          </a:p>
          <a:p>
            <a:pPr>
              <a:buNone/>
            </a:pPr>
            <a:r>
              <a:rPr lang="pt-BR" sz="1800" dirty="0" smtClean="0"/>
              <a:t> </a:t>
            </a:r>
          </a:p>
          <a:p>
            <a:pPr lvl="0">
              <a:buNone/>
            </a:pPr>
            <a:r>
              <a:rPr lang="pt-BR" sz="1800" b="1" dirty="0" smtClean="0"/>
              <a:t> Valores</a:t>
            </a:r>
            <a:endParaRPr lang="pt-BR" sz="1800" dirty="0" smtClean="0"/>
          </a:p>
          <a:p>
            <a:pPr>
              <a:buNone/>
            </a:pPr>
            <a:r>
              <a:rPr lang="pt-BR" sz="1800" b="1" dirty="0" smtClean="0"/>
              <a:t> </a:t>
            </a:r>
            <a:r>
              <a:rPr lang="pt-BR" sz="1800" dirty="0" smtClean="0"/>
              <a:t>São mais do que palavras, os valores exprimem a essência para os funcionários (as) dessa UGB, que são centrados na ética, compromisso, conhecimento técnico, credibilidade, sensibilidade, cordialidade, confiança, qualidade e respeito.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1359</Words>
  <Application>Microsoft Office PowerPoint</Application>
  <PresentationFormat>Apresentação na tela (4:3)</PresentationFormat>
  <Paragraphs>308</Paragraphs>
  <Slides>47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48" baseType="lpstr">
      <vt:lpstr>Alapértelmezett terv</vt:lpstr>
      <vt:lpstr>Gestão de Saúde e Segurança do Trabalho na Empresa Privada</vt:lpstr>
      <vt:lpstr>Histórico</vt:lpstr>
      <vt:lpstr>Slide 3</vt:lpstr>
      <vt:lpstr>O que é gestão?</vt:lpstr>
      <vt:lpstr>Ferramentas de Gestão</vt:lpstr>
      <vt:lpstr>Análise 360° da Oportunidade  de Negócio</vt:lpstr>
      <vt:lpstr>Planejamento Estratégico</vt:lpstr>
      <vt:lpstr>Missão, Visão, Valores</vt:lpstr>
      <vt:lpstr>Missão, Visão, Valores</vt:lpstr>
      <vt:lpstr>Mapa de Processo</vt:lpstr>
      <vt:lpstr>Mapa de Processo</vt:lpstr>
      <vt:lpstr>Mapa de Processo:  PCMSO - Ações</vt:lpstr>
      <vt:lpstr>Mapa de Processo:  PCMSO - Ocupacional</vt:lpstr>
      <vt:lpstr>Mapa de Processo:  PCMSO - Ergonomia</vt:lpstr>
      <vt:lpstr>Mapa de Processo:  PCMSO - Ações de Saúde Preventiva</vt:lpstr>
      <vt:lpstr>Mapa de Processo:  PCMSO - Educação em Saúde</vt:lpstr>
      <vt:lpstr>Mapa de Processo:  PCMSO - Responsabilidade Social</vt:lpstr>
      <vt:lpstr>Mapa de Processo</vt:lpstr>
      <vt:lpstr>Padronização: Fluxograma dos  Processos</vt:lpstr>
      <vt:lpstr>Padronização:  Procedimento, Instrução de Trabalho</vt:lpstr>
      <vt:lpstr>Padronização:  Procedimento, Instrução de Trabalho</vt:lpstr>
      <vt:lpstr>Padronização:  Instrução de Trabalho para Admissão</vt:lpstr>
      <vt:lpstr>Ferramentas de Gestão</vt:lpstr>
      <vt:lpstr>Análise / Levantamento de Riscos</vt:lpstr>
      <vt:lpstr>Slide 25</vt:lpstr>
      <vt:lpstr>Slide 26</vt:lpstr>
      <vt:lpstr>Planejamento:  Cronograma de Laudo Ergonômico</vt:lpstr>
      <vt:lpstr>Planejamento:  Plano de Ação de Gerenciamento  de Ergonomia</vt:lpstr>
      <vt:lpstr>Indicadores</vt:lpstr>
      <vt:lpstr>Indicadores</vt:lpstr>
      <vt:lpstr>Metas</vt:lpstr>
      <vt:lpstr>Metas</vt:lpstr>
      <vt:lpstr>Ferramentas de Gestão</vt:lpstr>
      <vt:lpstr>Relatórios: Resultados de Exames Complementares</vt:lpstr>
      <vt:lpstr>Relatórios: Absenteísmo</vt:lpstr>
      <vt:lpstr>Relatórios: Absenteísmo</vt:lpstr>
      <vt:lpstr>Relatórios: Ações Realizadas</vt:lpstr>
      <vt:lpstr>Relatórios:  Gerenciamento em Saúde</vt:lpstr>
      <vt:lpstr>Orçamento</vt:lpstr>
      <vt:lpstr>Orçamento: Projetos</vt:lpstr>
      <vt:lpstr>Orçamento</vt:lpstr>
      <vt:lpstr>Custos</vt:lpstr>
      <vt:lpstr>Investimento</vt:lpstr>
      <vt:lpstr>Conta Financeira da Empresa</vt:lpstr>
      <vt:lpstr>Ferramentas de Gestão</vt:lpstr>
      <vt:lpstr>Desafios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Asztalos Gábor</dc:creator>
  <cp:lastModifiedBy>home</cp:lastModifiedBy>
  <cp:revision>283</cp:revision>
  <dcterms:created xsi:type="dcterms:W3CDTF">2013-08-13T20:07:37Z</dcterms:created>
  <dcterms:modified xsi:type="dcterms:W3CDTF">2014-11-08T12:25:58Z</dcterms:modified>
</cp:coreProperties>
</file>